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"/>
  </p:notesMasterIdLst>
  <p:handoutMasterIdLst>
    <p:handoutMasterId r:id="rId5"/>
  </p:handoutMasterIdLst>
  <p:sldIdLst>
    <p:sldId id="4091" r:id="rId3"/>
  </p:sldIdLst>
  <p:sldSz cx="12192000" cy="6858000"/>
  <p:notesSz cx="6858000" cy="99472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033EDEC-8DEF-4CE9-96FB-6C464B04A433}">
          <p14:sldIdLst>
            <p14:sldId id="40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>
          <p15:clr>
            <a:srgbClr val="A4A3A4"/>
          </p15:clr>
        </p15:guide>
        <p15:guide id="2" pos="3761">
          <p15:clr>
            <a:srgbClr val="A4A3A4"/>
          </p15:clr>
        </p15:guide>
        <p15:guide id="3" orient="horz" pos="3048">
          <p15:clr>
            <a:srgbClr val="A4A3A4"/>
          </p15:clr>
        </p15:guide>
        <p15:guide id="4" orient="horz" pos="2155">
          <p15:clr>
            <a:srgbClr val="A4A3A4"/>
          </p15:clr>
        </p15:guide>
        <p15:guide id="5" pos="316">
          <p15:clr>
            <a:srgbClr val="A4A3A4"/>
          </p15:clr>
        </p15:guide>
        <p15:guide id="6" pos="7380">
          <p15:clr>
            <a:srgbClr val="A4A3A4"/>
          </p15:clr>
        </p15:guide>
        <p15:guide id="7" orient="horz" pos="39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A" lastIdx="1" clrIdx="0"/>
  <p:cmAuthor id="1" name="张 天舒" initials="张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C75"/>
    <a:srgbClr val="B4EA5F"/>
    <a:srgbClr val="DDDDDD"/>
    <a:srgbClr val="DEF2A3"/>
    <a:srgbClr val="000000"/>
    <a:srgbClr val="7F7F7F"/>
    <a:srgbClr val="AADB1E"/>
    <a:srgbClr val="383841"/>
    <a:srgbClr val="FFFFFF"/>
    <a:srgbClr val="CBF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5153" autoAdjust="0"/>
  </p:normalViewPr>
  <p:slideViewPr>
    <p:cSldViewPr>
      <p:cViewPr>
        <p:scale>
          <a:sx n="100" d="100"/>
          <a:sy n="100" d="100"/>
        </p:scale>
        <p:origin x="174" y="390"/>
      </p:cViewPr>
      <p:guideLst>
        <p:guide orient="horz" pos="346"/>
        <p:guide pos="3761"/>
        <p:guide orient="horz" pos="3048"/>
        <p:guide orient="horz" pos="2155"/>
        <p:guide pos="316"/>
        <p:guide pos="7380"/>
        <p:guide orient="horz" pos="39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E3E26-5921-4E48-A589-FB87DAD542F7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2B535-2763-4362-9947-8AE62AF761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66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B9E76-48D7-4846-A93F-2F3666791B42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9FA15-1B51-4D3C-9278-A54EF8AB4B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6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21A2C4-4F33-C14A-A45C-3B2A937B74A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921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组合 2102"/>
          <p:cNvGrpSpPr/>
          <p:nvPr userDrawn="1"/>
        </p:nvGrpSpPr>
        <p:grpSpPr>
          <a:xfrm>
            <a:off x="0" y="46607"/>
            <a:ext cx="12192001" cy="3429001"/>
            <a:chOff x="-9887" y="683127"/>
            <a:chExt cx="12192000" cy="3429001"/>
          </a:xfrm>
        </p:grpSpPr>
        <p:sp>
          <p:nvSpPr>
            <p:cNvPr id="2099" name="矩形 2098"/>
            <p:cNvSpPr/>
            <p:nvPr userDrawn="1"/>
          </p:nvSpPr>
          <p:spPr>
            <a:xfrm>
              <a:off x="-9887" y="683127"/>
              <a:ext cx="12192000" cy="3429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6"/>
            <p:cNvSpPr/>
            <p:nvPr userDrawn="1"/>
          </p:nvSpPr>
          <p:spPr bwMode="auto">
            <a:xfrm>
              <a:off x="-9887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"/>
            <p:cNvSpPr/>
            <p:nvPr userDrawn="1"/>
          </p:nvSpPr>
          <p:spPr bwMode="auto">
            <a:xfrm>
              <a:off x="613505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3312368"/>
          </a:xfrm>
          <a:prstGeom prst="rect">
            <a:avLst/>
          </a:prstGeom>
        </p:spPr>
      </p:pic>
      <p:sp>
        <p:nvSpPr>
          <p:cNvPr id="71" name="AutoShape 3"/>
          <p:cNvSpPr>
            <a:spLocks noChangeAspect="1" noChangeArrowheads="1" noTextEdit="1"/>
          </p:cNvSpPr>
          <p:nvPr/>
        </p:nvSpPr>
        <p:spPr bwMode="auto">
          <a:xfrm>
            <a:off x="2270" y="6383598"/>
            <a:ext cx="1552588" cy="47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213" y="4177432"/>
            <a:ext cx="10972800" cy="979760"/>
          </a:xfrm>
        </p:spPr>
        <p:txBody>
          <a:bodyPr>
            <a:noAutofit/>
          </a:bodyPr>
          <a:lstStyle>
            <a:lvl1pPr algn="r">
              <a:defRPr sz="72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TITLE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11213" y="5120679"/>
            <a:ext cx="10972800" cy="612577"/>
          </a:xfrm>
        </p:spPr>
        <p:txBody>
          <a:bodyPr>
            <a:normAutofit/>
          </a:bodyPr>
          <a:lstStyle>
            <a:lvl1pPr marL="0" indent="0" algn="r">
              <a:buNone/>
              <a:defRPr sz="3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Click to add subtitle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DCF9462-6500-418B-B63F-F7D841D6A4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-18415" y="0"/>
            <a:ext cx="12211050" cy="3358662"/>
          </a:xfrm>
          <a:prstGeom prst="rect">
            <a:avLst/>
          </a:prstGeom>
        </p:spPr>
      </p:pic>
      <p:grpSp>
        <p:nvGrpSpPr>
          <p:cNvPr id="43" name="图形 2"/>
          <p:cNvGrpSpPr/>
          <p:nvPr userDrawn="1"/>
        </p:nvGrpSpPr>
        <p:grpSpPr>
          <a:xfrm>
            <a:off x="-3672" y="548677"/>
            <a:ext cx="2941714" cy="9807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44" name="任意多边形: 形状 43"/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5" name="图形 2"/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46" name="任意多边形: 形状 45"/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38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图示&#10;&#10;描述已自动生成">
            <a:extLst>
              <a:ext uri="{FF2B5EF4-FFF2-40B4-BE49-F238E27FC236}">
                <a16:creationId xmlns:a16="http://schemas.microsoft.com/office/drawing/2014/main" id="{77B86BFD-33D0-42AE-A4F7-7B8E167C03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utoShape 3"/>
          <p:cNvSpPr>
            <a:spLocks noChangeAspect="1" noChangeArrowheads="1" noTextEdit="1"/>
          </p:cNvSpPr>
          <p:nvPr userDrawn="1"/>
        </p:nvSpPr>
        <p:spPr bwMode="auto">
          <a:xfrm>
            <a:off x="6527800" y="3789363"/>
            <a:ext cx="34877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6"/>
          <p:cNvSpPr/>
          <p:nvPr userDrawn="1"/>
        </p:nvSpPr>
        <p:spPr bwMode="auto">
          <a:xfrm>
            <a:off x="6527800" y="3792538"/>
            <a:ext cx="3487738" cy="1076325"/>
          </a:xfrm>
          <a:custGeom>
            <a:avLst/>
            <a:gdLst>
              <a:gd name="T0" fmla="*/ 2197 w 2197"/>
              <a:gd name="T1" fmla="*/ 678 h 678"/>
              <a:gd name="T2" fmla="*/ 0 w 2197"/>
              <a:gd name="T3" fmla="*/ 678 h 678"/>
              <a:gd name="T4" fmla="*/ 0 w 2197"/>
              <a:gd name="T5" fmla="*/ 0 h 678"/>
              <a:gd name="T6" fmla="*/ 1929 w 2197"/>
              <a:gd name="T7" fmla="*/ 0 h 678"/>
              <a:gd name="T8" fmla="*/ 2197 w 2197"/>
              <a:gd name="T9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7" h="678">
                <a:moveTo>
                  <a:pt x="2197" y="678"/>
                </a:moveTo>
                <a:lnTo>
                  <a:pt x="0" y="678"/>
                </a:lnTo>
                <a:lnTo>
                  <a:pt x="0" y="0"/>
                </a:lnTo>
                <a:lnTo>
                  <a:pt x="1929" y="0"/>
                </a:lnTo>
                <a:lnTo>
                  <a:pt x="2197" y="67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2DD179-9A2F-4052-A4D6-C888E2619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" y="0"/>
            <a:ext cx="5980176" cy="6858000"/>
          </a:xfrm>
          <a:prstGeom prst="rect">
            <a:avLst/>
          </a:prstGeom>
        </p:spPr>
      </p:pic>
      <p:sp>
        <p:nvSpPr>
          <p:cNvPr id="18" name="文本框 71">
            <a:extLst>
              <a:ext uri="{FF2B5EF4-FFF2-40B4-BE49-F238E27FC236}">
                <a16:creationId xmlns:a16="http://schemas.microsoft.com/office/drawing/2014/main" id="{B1B2CE81-8163-4024-AEF7-7FD7448B23D4}"/>
              </a:ext>
            </a:extLst>
          </p:cNvPr>
          <p:cNvSpPr txBox="1"/>
          <p:nvPr userDrawn="1"/>
        </p:nvSpPr>
        <p:spPr>
          <a:xfrm>
            <a:off x="4583832" y="404664"/>
            <a:ext cx="1046440" cy="26776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    录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0" y="2636912"/>
            <a:ext cx="12192000" cy="1222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 bwMode="auto">
          <a:xfrm>
            <a:off x="1227888" y="2636912"/>
            <a:ext cx="2334468" cy="1222264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886881"/>
            <a:ext cx="6984776" cy="648072"/>
          </a:xfrm>
        </p:spPr>
        <p:txBody>
          <a:bodyPr>
            <a:noAutofit/>
          </a:bodyPr>
          <a:lstStyle>
            <a:lvl1pPr marL="0" indent="0">
              <a:buNone/>
              <a:defRPr sz="4400" b="1" baseline="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CLICK TO ADD TITLE 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545704" y="2650902"/>
            <a:ext cx="1381944" cy="1210146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白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264352" y="6492875"/>
            <a:ext cx="25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1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512762" y="1148295"/>
            <a:ext cx="11166476" cy="518477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383841"/>
                </a:solidFill>
              </a:defRPr>
            </a:lvl1pPr>
            <a:lvl2pPr marL="695325" indent="-238125">
              <a:spcBef>
                <a:spcPts val="400"/>
              </a:spcBef>
              <a:defRPr sz="2000">
                <a:solidFill>
                  <a:srgbClr val="383841"/>
                </a:solidFill>
              </a:defRPr>
            </a:lvl2pPr>
            <a:lvl3pPr marL="1104900" indent="-190500">
              <a:spcBef>
                <a:spcPts val="400"/>
              </a:spcBef>
              <a:defRPr sz="2000">
                <a:solidFill>
                  <a:srgbClr val="383841"/>
                </a:solidFill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grpSp>
        <p:nvGrpSpPr>
          <p:cNvPr id="39" name="组合 47"/>
          <p:cNvGrpSpPr/>
          <p:nvPr userDrawn="1"/>
        </p:nvGrpSpPr>
        <p:grpSpPr bwMode="auto">
          <a:xfrm>
            <a:off x="7697120" y="188943"/>
            <a:ext cx="486965" cy="373063"/>
            <a:chOff x="0" y="0"/>
            <a:chExt cx="648072" cy="372700"/>
          </a:xfrm>
        </p:grpSpPr>
        <p:sp>
          <p:nvSpPr>
            <p:cNvPr id="4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2" name="直角三角形 46"/>
            <p:cNvSpPr>
              <a:spLocks noChangeArrowheads="1"/>
            </p:cNvSpPr>
            <p:nvPr userDrawn="1"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43" name="矩形 41"/>
          <p:cNvSpPr>
            <a:spLocks noChangeArrowheads="1"/>
          </p:cNvSpPr>
          <p:nvPr userDrawn="1"/>
        </p:nvSpPr>
        <p:spPr bwMode="auto">
          <a:xfrm>
            <a:off x="8218677" y="188916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4" name="直角三角形 42"/>
          <p:cNvSpPr>
            <a:spLocks noChangeArrowheads="1"/>
          </p:cNvSpPr>
          <p:nvPr userDrawn="1"/>
        </p:nvSpPr>
        <p:spPr bwMode="auto">
          <a:xfrm>
            <a:off x="8218692" y="188916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5" name="直接连接符 49"/>
          <p:cNvSpPr>
            <a:spLocks noChangeShapeType="1"/>
          </p:cNvSpPr>
          <p:nvPr userDrawn="1"/>
        </p:nvSpPr>
        <p:spPr bwMode="auto">
          <a:xfrm>
            <a:off x="197646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" name="直接连接符 51"/>
          <p:cNvSpPr>
            <a:spLocks noChangeShapeType="1"/>
          </p:cNvSpPr>
          <p:nvPr userDrawn="1"/>
        </p:nvSpPr>
        <p:spPr bwMode="auto">
          <a:xfrm>
            <a:off x="8184148" y="144589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2" name="图形 2">
            <a:extLst>
              <a:ext uri="{FF2B5EF4-FFF2-40B4-BE49-F238E27FC236}">
                <a16:creationId xmlns:a16="http://schemas.microsoft.com/office/drawing/2014/main" id="{4C348979-BF90-4147-88F4-2D176A23124C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734DC31-B34D-4E27-A08A-5A35F5C2B77D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图形 2">
              <a:extLst>
                <a:ext uri="{FF2B5EF4-FFF2-40B4-BE49-F238E27FC236}">
                  <a16:creationId xmlns:a16="http://schemas.microsoft.com/office/drawing/2014/main" id="{594014A8-DF48-4255-BD4F-828208D932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80948D06-14CC-4C71-B4FF-D526F36B459B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2D114D0-12BD-4468-8586-3FF6DD9313B2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BA601E7-93AA-4DA3-92BD-D89124A31353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B1EC5CE-0B2F-476B-9B55-04153AFC9D06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166BE183-33E3-4F8D-830D-0CF2BB039F3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6814F736-6576-4CB1-91B0-5E781B2AD0C3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1C52680D-FB9D-4D7D-A547-F92DE442F923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A85DDB7-1CCB-47CF-A998-6057F830C671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黑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-1871"/>
            <a:ext cx="12192000" cy="6859871"/>
          </a:xfrm>
          <a:prstGeom prst="rect">
            <a:avLst/>
          </a:prstGeom>
          <a:gradFill flip="none" rotWithShape="1">
            <a:gsLst>
              <a:gs pos="10000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0" y="6473371"/>
            <a:ext cx="12192000" cy="3846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8904312" y="6491684"/>
            <a:ext cx="2952328" cy="3663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24" name="内容占位符 3"/>
          <p:cNvSpPr>
            <a:spLocks noGrp="1"/>
          </p:cNvSpPr>
          <p:nvPr>
            <p:ph sz="quarter" idx="13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D34BF3A8-E5BE-4049-92E3-AE16F32DF6E9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50234D6-DF2B-4A69-B57F-468A521C8371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" name="图形 2">
              <a:extLst>
                <a:ext uri="{FF2B5EF4-FFF2-40B4-BE49-F238E27FC236}">
                  <a16:creationId xmlns:a16="http://schemas.microsoft.com/office/drawing/2014/main" id="{1E67DA3D-49EB-47A6-BEB6-DE6A7BB9E127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C0A4891-0C1A-4ACD-8613-6E6A2265B23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C9A94AE-4344-40BF-90C8-F158339151C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C93374E-2957-4266-98AD-54CDB4C6FEBB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36336AF6-63F6-46D8-9016-6F59E343E3B9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97DF9EE6-1FC8-4A8D-83CF-0D05A1985E19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E211CA9F-12E9-4178-ABEB-E266D26B6009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D225C503-A080-4EDC-9F22-502EAA2F19BD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9F1C034D-CA9F-4241-A681-691ABC733F98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 userDrawn="1"/>
        </p:nvSpPr>
        <p:spPr>
          <a:xfrm>
            <a:off x="213012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 userDrawn="1"/>
        </p:nvSpPr>
        <p:spPr>
          <a:xfrm>
            <a:off x="100518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Rectangle 5"/>
          <p:cNvSpPr>
            <a:spLocks noChangeArrowheads="1"/>
          </p:cNvSpPr>
          <p:nvPr userDrawn="1"/>
        </p:nvSpPr>
        <p:spPr bwMode="auto">
          <a:xfrm>
            <a:off x="-1" y="5606597"/>
            <a:ext cx="12192001" cy="125140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5735960" y="1772816"/>
            <a:ext cx="533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品质典范            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中联创造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图形 4">
            <a:extLst>
              <a:ext uri="{FF2B5EF4-FFF2-40B4-BE49-F238E27FC236}">
                <a16:creationId xmlns:a16="http://schemas.microsoft.com/office/drawing/2014/main" id="{51A42D55-71A5-4CBC-A2D5-55F452359B10}"/>
              </a:ext>
            </a:extLst>
          </p:cNvPr>
          <p:cNvGrpSpPr/>
          <p:nvPr userDrawn="1"/>
        </p:nvGrpSpPr>
        <p:grpSpPr>
          <a:xfrm>
            <a:off x="409285" y="5932967"/>
            <a:ext cx="1822284" cy="607526"/>
            <a:chOff x="409285" y="5932967"/>
            <a:chExt cx="1822284" cy="607526"/>
          </a:xfrm>
          <a:solidFill>
            <a:schemeClr val="accent1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0ABFD09-4C06-47FD-A9B5-61BBFE5AC874}"/>
                </a:ext>
              </a:extLst>
            </p:cNvPr>
            <p:cNvSpPr/>
            <p:nvPr/>
          </p:nvSpPr>
          <p:spPr>
            <a:xfrm>
              <a:off x="409285" y="5932967"/>
              <a:ext cx="1822284" cy="607526"/>
            </a:xfrm>
            <a:custGeom>
              <a:avLst/>
              <a:gdLst>
                <a:gd name="connsiteX0" fmla="*/ 0 w 1822284"/>
                <a:gd name="connsiteY0" fmla="*/ 0 h 607526"/>
                <a:gd name="connsiteX1" fmla="*/ 1822285 w 1822284"/>
                <a:gd name="connsiteY1" fmla="*/ 0 h 607526"/>
                <a:gd name="connsiteX2" fmla="*/ 1822285 w 1822284"/>
                <a:gd name="connsiteY2" fmla="*/ 607526 h 607526"/>
                <a:gd name="connsiteX3" fmla="*/ 0 w 1822284"/>
                <a:gd name="connsiteY3" fmla="*/ 607526 h 60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284" h="607526">
                  <a:moveTo>
                    <a:pt x="0" y="0"/>
                  </a:moveTo>
                  <a:lnTo>
                    <a:pt x="1822285" y="0"/>
                  </a:lnTo>
                  <a:lnTo>
                    <a:pt x="1822285" y="607526"/>
                  </a:lnTo>
                  <a:lnTo>
                    <a:pt x="0" y="607526"/>
                  </a:lnTo>
                  <a:close/>
                </a:path>
              </a:pathLst>
            </a:custGeom>
            <a:solidFill>
              <a:schemeClr val="tx2"/>
            </a:solidFill>
            <a:ln w="7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" name="图形 4">
              <a:extLst>
                <a:ext uri="{FF2B5EF4-FFF2-40B4-BE49-F238E27FC236}">
                  <a16:creationId xmlns:a16="http://schemas.microsoft.com/office/drawing/2014/main" id="{7FF5DB94-6ECE-4026-A9DF-D4155137C82A}"/>
                </a:ext>
              </a:extLst>
            </p:cNvPr>
            <p:cNvGrpSpPr/>
            <p:nvPr/>
          </p:nvGrpSpPr>
          <p:grpSpPr>
            <a:xfrm>
              <a:off x="626264" y="6149135"/>
              <a:ext cx="1389137" cy="173642"/>
              <a:chOff x="626264" y="6149135"/>
              <a:chExt cx="1389137" cy="173642"/>
            </a:xfrm>
            <a:solidFill>
              <a:srgbClr val="A5CF4E"/>
            </a:solidFill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5709A340-1A6B-402B-A773-F45DC8794A30}"/>
                  </a:ext>
                </a:extLst>
              </p:cNvPr>
              <p:cNvSpPr/>
              <p:nvPr/>
            </p:nvSpPr>
            <p:spPr>
              <a:xfrm>
                <a:off x="1658314" y="6149135"/>
                <a:ext cx="170694" cy="173642"/>
              </a:xfrm>
              <a:custGeom>
                <a:avLst/>
                <a:gdLst>
                  <a:gd name="connsiteX0" fmla="*/ 168557 w 170694"/>
                  <a:gd name="connsiteY0" fmla="*/ 36483 h 173642"/>
                  <a:gd name="connsiteX1" fmla="*/ 155438 w 170694"/>
                  <a:gd name="connsiteY1" fmla="*/ 17467 h 173642"/>
                  <a:gd name="connsiteX2" fmla="*/ 126252 w 170694"/>
                  <a:gd name="connsiteY2" fmla="*/ 4422 h 173642"/>
                  <a:gd name="connsiteX3" fmla="*/ 85421 w 170694"/>
                  <a:gd name="connsiteY3" fmla="*/ 0 h 173642"/>
                  <a:gd name="connsiteX4" fmla="*/ 43263 w 170694"/>
                  <a:gd name="connsiteY4" fmla="*/ 4643 h 173642"/>
                  <a:gd name="connsiteX5" fmla="*/ 14667 w 170694"/>
                  <a:gd name="connsiteY5" fmla="*/ 17910 h 173642"/>
                  <a:gd name="connsiteX6" fmla="*/ 1990 w 170694"/>
                  <a:gd name="connsiteY6" fmla="*/ 36998 h 173642"/>
                  <a:gd name="connsiteX7" fmla="*/ 0 w 170694"/>
                  <a:gd name="connsiteY7" fmla="*/ 72523 h 173642"/>
                  <a:gd name="connsiteX8" fmla="*/ 0 w 170694"/>
                  <a:gd name="connsiteY8" fmla="*/ 100972 h 173642"/>
                  <a:gd name="connsiteX9" fmla="*/ 2137 w 170694"/>
                  <a:gd name="connsiteY9" fmla="*/ 137012 h 173642"/>
                  <a:gd name="connsiteX10" fmla="*/ 15256 w 170694"/>
                  <a:gd name="connsiteY10" fmla="*/ 156101 h 173642"/>
                  <a:gd name="connsiteX11" fmla="*/ 44442 w 170694"/>
                  <a:gd name="connsiteY11" fmla="*/ 169220 h 173642"/>
                  <a:gd name="connsiteX12" fmla="*/ 85494 w 170694"/>
                  <a:gd name="connsiteY12" fmla="*/ 173642 h 173642"/>
                  <a:gd name="connsiteX13" fmla="*/ 127578 w 170694"/>
                  <a:gd name="connsiteY13" fmla="*/ 168999 h 173642"/>
                  <a:gd name="connsiteX14" fmla="*/ 156101 w 170694"/>
                  <a:gd name="connsiteY14" fmla="*/ 155732 h 173642"/>
                  <a:gd name="connsiteX15" fmla="*/ 168704 w 170694"/>
                  <a:gd name="connsiteY15" fmla="*/ 136570 h 173642"/>
                  <a:gd name="connsiteX16" fmla="*/ 170694 w 170694"/>
                  <a:gd name="connsiteY16" fmla="*/ 100972 h 173642"/>
                  <a:gd name="connsiteX17" fmla="*/ 170694 w 170694"/>
                  <a:gd name="connsiteY17" fmla="*/ 72523 h 173642"/>
                  <a:gd name="connsiteX18" fmla="*/ 168557 w 170694"/>
                  <a:gd name="connsiteY18" fmla="*/ 36483 h 173642"/>
                  <a:gd name="connsiteX19" fmla="*/ 120429 w 170694"/>
                  <a:gd name="connsiteY19" fmla="*/ 94339 h 173642"/>
                  <a:gd name="connsiteX20" fmla="*/ 119618 w 170694"/>
                  <a:gd name="connsiteY20" fmla="*/ 113280 h 173642"/>
                  <a:gd name="connsiteX21" fmla="*/ 114459 w 170694"/>
                  <a:gd name="connsiteY21" fmla="*/ 123451 h 173642"/>
                  <a:gd name="connsiteX22" fmla="*/ 102814 w 170694"/>
                  <a:gd name="connsiteY22" fmla="*/ 130526 h 173642"/>
                  <a:gd name="connsiteX23" fmla="*/ 85642 w 170694"/>
                  <a:gd name="connsiteY23" fmla="*/ 133032 h 173642"/>
                  <a:gd name="connsiteX24" fmla="*/ 69059 w 170694"/>
                  <a:gd name="connsiteY24" fmla="*/ 130674 h 173642"/>
                  <a:gd name="connsiteX25" fmla="*/ 57119 w 170694"/>
                  <a:gd name="connsiteY25" fmla="*/ 123672 h 173642"/>
                  <a:gd name="connsiteX26" fmla="*/ 51886 w 170694"/>
                  <a:gd name="connsiteY26" fmla="*/ 113575 h 173642"/>
                  <a:gd name="connsiteX27" fmla="*/ 51076 w 170694"/>
                  <a:gd name="connsiteY27" fmla="*/ 94265 h 173642"/>
                  <a:gd name="connsiteX28" fmla="*/ 51076 w 170694"/>
                  <a:gd name="connsiteY28" fmla="*/ 79082 h 173642"/>
                  <a:gd name="connsiteX29" fmla="*/ 51813 w 170694"/>
                  <a:gd name="connsiteY29" fmla="*/ 60141 h 173642"/>
                  <a:gd name="connsiteX30" fmla="*/ 56972 w 170694"/>
                  <a:gd name="connsiteY30" fmla="*/ 50044 h 173642"/>
                  <a:gd name="connsiteX31" fmla="*/ 68617 w 170694"/>
                  <a:gd name="connsiteY31" fmla="*/ 42895 h 173642"/>
                  <a:gd name="connsiteX32" fmla="*/ 85642 w 170694"/>
                  <a:gd name="connsiteY32" fmla="*/ 40462 h 173642"/>
                  <a:gd name="connsiteX33" fmla="*/ 102372 w 170694"/>
                  <a:gd name="connsiteY33" fmla="*/ 42821 h 173642"/>
                  <a:gd name="connsiteX34" fmla="*/ 114312 w 170694"/>
                  <a:gd name="connsiteY34" fmla="*/ 49749 h 173642"/>
                  <a:gd name="connsiteX35" fmla="*/ 119618 w 170694"/>
                  <a:gd name="connsiteY35" fmla="*/ 59920 h 173642"/>
                  <a:gd name="connsiteX36" fmla="*/ 120429 w 170694"/>
                  <a:gd name="connsiteY36" fmla="*/ 79082 h 173642"/>
                  <a:gd name="connsiteX37" fmla="*/ 120429 w 170694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694" h="173642">
                    <a:moveTo>
                      <a:pt x="168557" y="36483"/>
                    </a:moveTo>
                    <a:cubicBezTo>
                      <a:pt x="167230" y="29555"/>
                      <a:pt x="162882" y="23290"/>
                      <a:pt x="155438" y="17467"/>
                    </a:cubicBezTo>
                    <a:cubicBezTo>
                      <a:pt x="148215" y="11645"/>
                      <a:pt x="138265" y="7223"/>
                      <a:pt x="126252" y="4422"/>
                    </a:cubicBezTo>
                    <a:cubicBezTo>
                      <a:pt x="114238" y="1474"/>
                      <a:pt x="100530" y="0"/>
                      <a:pt x="85421" y="0"/>
                    </a:cubicBezTo>
                    <a:cubicBezTo>
                      <a:pt x="69427" y="0"/>
                      <a:pt x="55350" y="1474"/>
                      <a:pt x="43263" y="4643"/>
                    </a:cubicBezTo>
                    <a:cubicBezTo>
                      <a:pt x="31176" y="7665"/>
                      <a:pt x="21668" y="12161"/>
                      <a:pt x="14667" y="17910"/>
                    </a:cubicBezTo>
                    <a:cubicBezTo>
                      <a:pt x="7518" y="23658"/>
                      <a:pt x="3317" y="30070"/>
                      <a:pt x="1990" y="36998"/>
                    </a:cubicBezTo>
                    <a:cubicBezTo>
                      <a:pt x="737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737" y="130232"/>
                      <a:pt x="2137" y="137012"/>
                    </a:cubicBezTo>
                    <a:cubicBezTo>
                      <a:pt x="3464" y="143866"/>
                      <a:pt x="7960" y="150279"/>
                      <a:pt x="15256" y="156101"/>
                    </a:cubicBezTo>
                    <a:cubicBezTo>
                      <a:pt x="22626" y="161923"/>
                      <a:pt x="32355" y="166272"/>
                      <a:pt x="44442" y="169220"/>
                    </a:cubicBezTo>
                    <a:cubicBezTo>
                      <a:pt x="56603" y="172021"/>
                      <a:pt x="70164" y="173642"/>
                      <a:pt x="85494" y="173642"/>
                    </a:cubicBezTo>
                    <a:cubicBezTo>
                      <a:pt x="101414" y="173642"/>
                      <a:pt x="115491" y="172021"/>
                      <a:pt x="127578" y="168999"/>
                    </a:cubicBezTo>
                    <a:cubicBezTo>
                      <a:pt x="139518" y="165903"/>
                      <a:pt x="149099" y="161555"/>
                      <a:pt x="156101" y="155732"/>
                    </a:cubicBezTo>
                    <a:cubicBezTo>
                      <a:pt x="163103" y="149984"/>
                      <a:pt x="167451" y="143572"/>
                      <a:pt x="168704" y="136570"/>
                    </a:cubicBezTo>
                    <a:cubicBezTo>
                      <a:pt x="170104" y="129716"/>
                      <a:pt x="170694" y="117850"/>
                      <a:pt x="170694" y="100972"/>
                    </a:cubicBezTo>
                    <a:lnTo>
                      <a:pt x="170694" y="72523"/>
                    </a:lnTo>
                    <a:cubicBezTo>
                      <a:pt x="170694" y="55350"/>
                      <a:pt x="170104" y="43337"/>
                      <a:pt x="168557" y="36483"/>
                    </a:cubicBezTo>
                    <a:close/>
                    <a:moveTo>
                      <a:pt x="120429" y="94339"/>
                    </a:moveTo>
                    <a:cubicBezTo>
                      <a:pt x="120429" y="103257"/>
                      <a:pt x="120134" y="109595"/>
                      <a:pt x="119618" y="113280"/>
                    </a:cubicBezTo>
                    <a:cubicBezTo>
                      <a:pt x="119029" y="117039"/>
                      <a:pt x="117407" y="120355"/>
                      <a:pt x="114459" y="123451"/>
                    </a:cubicBezTo>
                    <a:cubicBezTo>
                      <a:pt x="111585" y="126546"/>
                      <a:pt x="107752" y="128905"/>
                      <a:pt x="102814" y="130526"/>
                    </a:cubicBezTo>
                    <a:cubicBezTo>
                      <a:pt x="97950" y="132222"/>
                      <a:pt x="92128" y="133032"/>
                      <a:pt x="85642" y="133032"/>
                    </a:cubicBezTo>
                    <a:cubicBezTo>
                      <a:pt x="79525" y="133032"/>
                      <a:pt x="73997" y="132222"/>
                      <a:pt x="69059" y="130674"/>
                    </a:cubicBezTo>
                    <a:cubicBezTo>
                      <a:pt x="64194" y="129126"/>
                      <a:pt x="60215" y="126768"/>
                      <a:pt x="57119" y="123672"/>
                    </a:cubicBezTo>
                    <a:cubicBezTo>
                      <a:pt x="54245" y="120577"/>
                      <a:pt x="52476" y="117186"/>
                      <a:pt x="51886" y="113575"/>
                    </a:cubicBezTo>
                    <a:cubicBezTo>
                      <a:pt x="51223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297" y="63826"/>
                      <a:pt x="51813" y="60141"/>
                    </a:cubicBezTo>
                    <a:cubicBezTo>
                      <a:pt x="52255" y="56456"/>
                      <a:pt x="54024" y="52992"/>
                      <a:pt x="56972" y="50044"/>
                    </a:cubicBezTo>
                    <a:cubicBezTo>
                      <a:pt x="59846" y="46875"/>
                      <a:pt x="63752" y="44590"/>
                      <a:pt x="68617" y="42895"/>
                    </a:cubicBezTo>
                    <a:cubicBezTo>
                      <a:pt x="73555" y="41273"/>
                      <a:pt x="79156" y="40462"/>
                      <a:pt x="85642" y="40462"/>
                    </a:cubicBezTo>
                    <a:cubicBezTo>
                      <a:pt x="91759" y="40462"/>
                      <a:pt x="97582" y="41199"/>
                      <a:pt x="102372" y="42821"/>
                    </a:cubicBezTo>
                    <a:cubicBezTo>
                      <a:pt x="107237" y="44369"/>
                      <a:pt x="111290" y="46653"/>
                      <a:pt x="114312" y="49749"/>
                    </a:cubicBezTo>
                    <a:cubicBezTo>
                      <a:pt x="117186" y="52844"/>
                      <a:pt x="119029" y="56235"/>
                      <a:pt x="119618" y="59920"/>
                    </a:cubicBezTo>
                    <a:cubicBezTo>
                      <a:pt x="120134" y="63605"/>
                      <a:pt x="120429" y="69943"/>
                      <a:pt x="120429" y="79082"/>
                    </a:cubicBezTo>
                    <a:lnTo>
                      <a:pt x="120429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6398F8A3-1ECE-4DB7-A732-5ECAE4888EDB}"/>
                  </a:ext>
                </a:extLst>
              </p:cNvPr>
              <p:cNvSpPr/>
              <p:nvPr/>
            </p:nvSpPr>
            <p:spPr>
              <a:xfrm>
                <a:off x="1005903" y="6149135"/>
                <a:ext cx="170767" cy="173642"/>
              </a:xfrm>
              <a:custGeom>
                <a:avLst/>
                <a:gdLst>
                  <a:gd name="connsiteX0" fmla="*/ 168409 w 170767"/>
                  <a:gd name="connsiteY0" fmla="*/ 36483 h 173642"/>
                  <a:gd name="connsiteX1" fmla="*/ 155364 w 170767"/>
                  <a:gd name="connsiteY1" fmla="*/ 17467 h 173642"/>
                  <a:gd name="connsiteX2" fmla="*/ 126104 w 170767"/>
                  <a:gd name="connsiteY2" fmla="*/ 4422 h 173642"/>
                  <a:gd name="connsiteX3" fmla="*/ 85347 w 170767"/>
                  <a:gd name="connsiteY3" fmla="*/ 0 h 173642"/>
                  <a:gd name="connsiteX4" fmla="*/ 43189 w 170767"/>
                  <a:gd name="connsiteY4" fmla="*/ 4643 h 173642"/>
                  <a:gd name="connsiteX5" fmla="*/ 14446 w 170767"/>
                  <a:gd name="connsiteY5" fmla="*/ 17910 h 173642"/>
                  <a:gd name="connsiteX6" fmla="*/ 1990 w 170767"/>
                  <a:gd name="connsiteY6" fmla="*/ 36998 h 173642"/>
                  <a:gd name="connsiteX7" fmla="*/ 0 w 170767"/>
                  <a:gd name="connsiteY7" fmla="*/ 72523 h 173642"/>
                  <a:gd name="connsiteX8" fmla="*/ 0 w 170767"/>
                  <a:gd name="connsiteY8" fmla="*/ 100972 h 173642"/>
                  <a:gd name="connsiteX9" fmla="*/ 2137 w 170767"/>
                  <a:gd name="connsiteY9" fmla="*/ 137012 h 173642"/>
                  <a:gd name="connsiteX10" fmla="*/ 15183 w 170767"/>
                  <a:gd name="connsiteY10" fmla="*/ 156101 h 173642"/>
                  <a:gd name="connsiteX11" fmla="*/ 44442 w 170767"/>
                  <a:gd name="connsiteY11" fmla="*/ 169220 h 173642"/>
                  <a:gd name="connsiteX12" fmla="*/ 85421 w 170767"/>
                  <a:gd name="connsiteY12" fmla="*/ 173642 h 173642"/>
                  <a:gd name="connsiteX13" fmla="*/ 127431 w 170767"/>
                  <a:gd name="connsiteY13" fmla="*/ 168999 h 173642"/>
                  <a:gd name="connsiteX14" fmla="*/ 156101 w 170767"/>
                  <a:gd name="connsiteY14" fmla="*/ 155732 h 173642"/>
                  <a:gd name="connsiteX15" fmla="*/ 168778 w 170767"/>
                  <a:gd name="connsiteY15" fmla="*/ 136570 h 173642"/>
                  <a:gd name="connsiteX16" fmla="*/ 170768 w 170767"/>
                  <a:gd name="connsiteY16" fmla="*/ 100972 h 173642"/>
                  <a:gd name="connsiteX17" fmla="*/ 170768 w 170767"/>
                  <a:gd name="connsiteY17" fmla="*/ 72523 h 173642"/>
                  <a:gd name="connsiteX18" fmla="*/ 168409 w 170767"/>
                  <a:gd name="connsiteY18" fmla="*/ 36483 h 173642"/>
                  <a:gd name="connsiteX19" fmla="*/ 120282 w 170767"/>
                  <a:gd name="connsiteY19" fmla="*/ 94339 h 173642"/>
                  <a:gd name="connsiteX20" fmla="*/ 119397 w 170767"/>
                  <a:gd name="connsiteY20" fmla="*/ 113280 h 173642"/>
                  <a:gd name="connsiteX21" fmla="*/ 114238 w 170767"/>
                  <a:gd name="connsiteY21" fmla="*/ 123451 h 173642"/>
                  <a:gd name="connsiteX22" fmla="*/ 102741 w 170767"/>
                  <a:gd name="connsiteY22" fmla="*/ 130526 h 173642"/>
                  <a:gd name="connsiteX23" fmla="*/ 85642 w 170767"/>
                  <a:gd name="connsiteY23" fmla="*/ 133032 h 173642"/>
                  <a:gd name="connsiteX24" fmla="*/ 68912 w 170767"/>
                  <a:gd name="connsiteY24" fmla="*/ 130674 h 173642"/>
                  <a:gd name="connsiteX25" fmla="*/ 57193 w 170767"/>
                  <a:gd name="connsiteY25" fmla="*/ 123672 h 173642"/>
                  <a:gd name="connsiteX26" fmla="*/ 51665 w 170767"/>
                  <a:gd name="connsiteY26" fmla="*/ 113575 h 173642"/>
                  <a:gd name="connsiteX27" fmla="*/ 50928 w 170767"/>
                  <a:gd name="connsiteY27" fmla="*/ 94265 h 173642"/>
                  <a:gd name="connsiteX28" fmla="*/ 50928 w 170767"/>
                  <a:gd name="connsiteY28" fmla="*/ 79082 h 173642"/>
                  <a:gd name="connsiteX29" fmla="*/ 51591 w 170767"/>
                  <a:gd name="connsiteY29" fmla="*/ 60141 h 173642"/>
                  <a:gd name="connsiteX30" fmla="*/ 56824 w 170767"/>
                  <a:gd name="connsiteY30" fmla="*/ 50044 h 173642"/>
                  <a:gd name="connsiteX31" fmla="*/ 68543 w 170767"/>
                  <a:gd name="connsiteY31" fmla="*/ 42895 h 173642"/>
                  <a:gd name="connsiteX32" fmla="*/ 85568 w 170767"/>
                  <a:gd name="connsiteY32" fmla="*/ 40462 h 173642"/>
                  <a:gd name="connsiteX33" fmla="*/ 102151 w 170767"/>
                  <a:gd name="connsiteY33" fmla="*/ 42821 h 173642"/>
                  <a:gd name="connsiteX34" fmla="*/ 113944 w 170767"/>
                  <a:gd name="connsiteY34" fmla="*/ 49749 h 173642"/>
                  <a:gd name="connsiteX35" fmla="*/ 119324 w 170767"/>
                  <a:gd name="connsiteY35" fmla="*/ 59920 h 173642"/>
                  <a:gd name="connsiteX36" fmla="*/ 120208 w 170767"/>
                  <a:gd name="connsiteY36" fmla="*/ 79082 h 173642"/>
                  <a:gd name="connsiteX37" fmla="*/ 120208 w 170767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767" h="173642">
                    <a:moveTo>
                      <a:pt x="168409" y="36483"/>
                    </a:moveTo>
                    <a:cubicBezTo>
                      <a:pt x="167156" y="29555"/>
                      <a:pt x="162734" y="23290"/>
                      <a:pt x="155364" y="17467"/>
                    </a:cubicBezTo>
                    <a:cubicBezTo>
                      <a:pt x="147994" y="11645"/>
                      <a:pt x="138339" y="7223"/>
                      <a:pt x="126104" y="4422"/>
                    </a:cubicBezTo>
                    <a:cubicBezTo>
                      <a:pt x="114017" y="1474"/>
                      <a:pt x="100456" y="0"/>
                      <a:pt x="85347" y="0"/>
                    </a:cubicBezTo>
                    <a:cubicBezTo>
                      <a:pt x="69206" y="0"/>
                      <a:pt x="55203" y="1474"/>
                      <a:pt x="43189" y="4643"/>
                    </a:cubicBezTo>
                    <a:cubicBezTo>
                      <a:pt x="31176" y="7665"/>
                      <a:pt x="21668" y="12161"/>
                      <a:pt x="14446" y="17910"/>
                    </a:cubicBezTo>
                    <a:cubicBezTo>
                      <a:pt x="7444" y="23658"/>
                      <a:pt x="3390" y="30070"/>
                      <a:pt x="1990" y="36998"/>
                    </a:cubicBezTo>
                    <a:cubicBezTo>
                      <a:pt x="663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663" y="130232"/>
                      <a:pt x="2137" y="137012"/>
                    </a:cubicBezTo>
                    <a:cubicBezTo>
                      <a:pt x="3464" y="143866"/>
                      <a:pt x="7886" y="150279"/>
                      <a:pt x="15183" y="156101"/>
                    </a:cubicBezTo>
                    <a:cubicBezTo>
                      <a:pt x="22553" y="161923"/>
                      <a:pt x="32282" y="166272"/>
                      <a:pt x="44442" y="169220"/>
                    </a:cubicBezTo>
                    <a:cubicBezTo>
                      <a:pt x="56603" y="172021"/>
                      <a:pt x="70164" y="173642"/>
                      <a:pt x="85421" y="173642"/>
                    </a:cubicBezTo>
                    <a:cubicBezTo>
                      <a:pt x="101414" y="173642"/>
                      <a:pt x="115418" y="172021"/>
                      <a:pt x="127431" y="168999"/>
                    </a:cubicBezTo>
                    <a:cubicBezTo>
                      <a:pt x="139518" y="165903"/>
                      <a:pt x="149026" y="161555"/>
                      <a:pt x="156101" y="155732"/>
                    </a:cubicBezTo>
                    <a:cubicBezTo>
                      <a:pt x="163250" y="149984"/>
                      <a:pt x="167451" y="143572"/>
                      <a:pt x="168778" y="136570"/>
                    </a:cubicBezTo>
                    <a:cubicBezTo>
                      <a:pt x="170178" y="129716"/>
                      <a:pt x="170768" y="117850"/>
                      <a:pt x="170768" y="100972"/>
                    </a:cubicBezTo>
                    <a:lnTo>
                      <a:pt x="170768" y="72523"/>
                    </a:lnTo>
                    <a:cubicBezTo>
                      <a:pt x="170620" y="55350"/>
                      <a:pt x="169883" y="43337"/>
                      <a:pt x="168409" y="36483"/>
                    </a:cubicBezTo>
                    <a:close/>
                    <a:moveTo>
                      <a:pt x="120282" y="94339"/>
                    </a:moveTo>
                    <a:cubicBezTo>
                      <a:pt x="120282" y="103257"/>
                      <a:pt x="120061" y="109595"/>
                      <a:pt x="119397" y="113280"/>
                    </a:cubicBezTo>
                    <a:cubicBezTo>
                      <a:pt x="118882" y="117039"/>
                      <a:pt x="117260" y="120355"/>
                      <a:pt x="114238" y="123451"/>
                    </a:cubicBezTo>
                    <a:cubicBezTo>
                      <a:pt x="111511" y="126546"/>
                      <a:pt x="107531" y="128905"/>
                      <a:pt x="102741" y="130526"/>
                    </a:cubicBezTo>
                    <a:cubicBezTo>
                      <a:pt x="97876" y="132222"/>
                      <a:pt x="92054" y="133032"/>
                      <a:pt x="85642" y="133032"/>
                    </a:cubicBezTo>
                    <a:cubicBezTo>
                      <a:pt x="79525" y="133032"/>
                      <a:pt x="73850" y="132222"/>
                      <a:pt x="68912" y="130674"/>
                    </a:cubicBezTo>
                    <a:cubicBezTo>
                      <a:pt x="64047" y="129126"/>
                      <a:pt x="60141" y="126768"/>
                      <a:pt x="57193" y="123672"/>
                    </a:cubicBezTo>
                    <a:cubicBezTo>
                      <a:pt x="54024" y="120577"/>
                      <a:pt x="52329" y="117186"/>
                      <a:pt x="51665" y="113575"/>
                    </a:cubicBezTo>
                    <a:cubicBezTo>
                      <a:pt x="51149" y="109816"/>
                      <a:pt x="50928" y="103404"/>
                      <a:pt x="50928" y="94265"/>
                    </a:cubicBezTo>
                    <a:lnTo>
                      <a:pt x="50928" y="79082"/>
                    </a:lnTo>
                    <a:cubicBezTo>
                      <a:pt x="50928" y="70164"/>
                      <a:pt x="51149" y="63826"/>
                      <a:pt x="51591" y="60141"/>
                    </a:cubicBezTo>
                    <a:cubicBezTo>
                      <a:pt x="52255" y="56456"/>
                      <a:pt x="53950" y="52992"/>
                      <a:pt x="56824" y="50044"/>
                    </a:cubicBezTo>
                    <a:cubicBezTo>
                      <a:pt x="59772" y="46875"/>
                      <a:pt x="63531" y="44590"/>
                      <a:pt x="68543" y="42895"/>
                    </a:cubicBezTo>
                    <a:cubicBezTo>
                      <a:pt x="73334" y="41273"/>
                      <a:pt x="79009" y="40462"/>
                      <a:pt x="85568" y="40462"/>
                    </a:cubicBezTo>
                    <a:cubicBezTo>
                      <a:pt x="91685" y="40462"/>
                      <a:pt x="97213" y="41199"/>
                      <a:pt x="102151" y="42821"/>
                    </a:cubicBezTo>
                    <a:cubicBezTo>
                      <a:pt x="107089" y="44369"/>
                      <a:pt x="111069" y="46653"/>
                      <a:pt x="113944" y="49749"/>
                    </a:cubicBezTo>
                    <a:cubicBezTo>
                      <a:pt x="116965" y="52844"/>
                      <a:pt x="118808" y="56235"/>
                      <a:pt x="119324" y="59920"/>
                    </a:cubicBezTo>
                    <a:cubicBezTo>
                      <a:pt x="119987" y="63605"/>
                      <a:pt x="120208" y="69943"/>
                      <a:pt x="120208" y="79082"/>
                    </a:cubicBezTo>
                    <a:lnTo>
                      <a:pt x="120208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E804087D-8F29-46A8-BF2D-BDF468A14609}"/>
                  </a:ext>
                </a:extLst>
              </p:cNvPr>
              <p:cNvSpPr/>
              <p:nvPr/>
            </p:nvSpPr>
            <p:spPr>
              <a:xfrm>
                <a:off x="809634" y="6149135"/>
                <a:ext cx="170915" cy="173642"/>
              </a:xfrm>
              <a:custGeom>
                <a:avLst/>
                <a:gdLst>
                  <a:gd name="connsiteX0" fmla="*/ 168483 w 170915"/>
                  <a:gd name="connsiteY0" fmla="*/ 36483 h 173642"/>
                  <a:gd name="connsiteX1" fmla="*/ 155659 w 170915"/>
                  <a:gd name="connsiteY1" fmla="*/ 17467 h 173642"/>
                  <a:gd name="connsiteX2" fmla="*/ 126325 w 170915"/>
                  <a:gd name="connsiteY2" fmla="*/ 4422 h 173642"/>
                  <a:gd name="connsiteX3" fmla="*/ 85347 w 170915"/>
                  <a:gd name="connsiteY3" fmla="*/ 0 h 173642"/>
                  <a:gd name="connsiteX4" fmla="*/ 43337 w 170915"/>
                  <a:gd name="connsiteY4" fmla="*/ 4643 h 173642"/>
                  <a:gd name="connsiteX5" fmla="*/ 14740 w 170915"/>
                  <a:gd name="connsiteY5" fmla="*/ 17910 h 173642"/>
                  <a:gd name="connsiteX6" fmla="*/ 2064 w 170915"/>
                  <a:gd name="connsiteY6" fmla="*/ 36998 h 173642"/>
                  <a:gd name="connsiteX7" fmla="*/ 0 w 170915"/>
                  <a:gd name="connsiteY7" fmla="*/ 72523 h 173642"/>
                  <a:gd name="connsiteX8" fmla="*/ 0 w 170915"/>
                  <a:gd name="connsiteY8" fmla="*/ 100972 h 173642"/>
                  <a:gd name="connsiteX9" fmla="*/ 2137 w 170915"/>
                  <a:gd name="connsiteY9" fmla="*/ 137012 h 173642"/>
                  <a:gd name="connsiteX10" fmla="*/ 15183 w 170915"/>
                  <a:gd name="connsiteY10" fmla="*/ 156101 h 173642"/>
                  <a:gd name="connsiteX11" fmla="*/ 44369 w 170915"/>
                  <a:gd name="connsiteY11" fmla="*/ 169220 h 173642"/>
                  <a:gd name="connsiteX12" fmla="*/ 85347 w 170915"/>
                  <a:gd name="connsiteY12" fmla="*/ 173642 h 173642"/>
                  <a:gd name="connsiteX13" fmla="*/ 127505 w 170915"/>
                  <a:gd name="connsiteY13" fmla="*/ 168999 h 173642"/>
                  <a:gd name="connsiteX14" fmla="*/ 156175 w 170915"/>
                  <a:gd name="connsiteY14" fmla="*/ 155732 h 173642"/>
                  <a:gd name="connsiteX15" fmla="*/ 168704 w 170915"/>
                  <a:gd name="connsiteY15" fmla="*/ 136570 h 173642"/>
                  <a:gd name="connsiteX16" fmla="*/ 170915 w 170915"/>
                  <a:gd name="connsiteY16" fmla="*/ 100972 h 173642"/>
                  <a:gd name="connsiteX17" fmla="*/ 170915 w 170915"/>
                  <a:gd name="connsiteY17" fmla="*/ 72523 h 173642"/>
                  <a:gd name="connsiteX18" fmla="*/ 168483 w 170915"/>
                  <a:gd name="connsiteY18" fmla="*/ 36483 h 173642"/>
                  <a:gd name="connsiteX19" fmla="*/ 120356 w 170915"/>
                  <a:gd name="connsiteY19" fmla="*/ 94339 h 173642"/>
                  <a:gd name="connsiteX20" fmla="*/ 119692 w 170915"/>
                  <a:gd name="connsiteY20" fmla="*/ 113280 h 173642"/>
                  <a:gd name="connsiteX21" fmla="*/ 114459 w 170915"/>
                  <a:gd name="connsiteY21" fmla="*/ 123451 h 173642"/>
                  <a:gd name="connsiteX22" fmla="*/ 102814 w 170915"/>
                  <a:gd name="connsiteY22" fmla="*/ 130526 h 173642"/>
                  <a:gd name="connsiteX23" fmla="*/ 85789 w 170915"/>
                  <a:gd name="connsiteY23" fmla="*/ 133032 h 173642"/>
                  <a:gd name="connsiteX24" fmla="*/ 69206 w 170915"/>
                  <a:gd name="connsiteY24" fmla="*/ 130674 h 173642"/>
                  <a:gd name="connsiteX25" fmla="*/ 57340 w 170915"/>
                  <a:gd name="connsiteY25" fmla="*/ 123672 h 173642"/>
                  <a:gd name="connsiteX26" fmla="*/ 51960 w 170915"/>
                  <a:gd name="connsiteY26" fmla="*/ 113575 h 173642"/>
                  <a:gd name="connsiteX27" fmla="*/ 51076 w 170915"/>
                  <a:gd name="connsiteY27" fmla="*/ 94265 h 173642"/>
                  <a:gd name="connsiteX28" fmla="*/ 51076 w 170915"/>
                  <a:gd name="connsiteY28" fmla="*/ 79082 h 173642"/>
                  <a:gd name="connsiteX29" fmla="*/ 51813 w 170915"/>
                  <a:gd name="connsiteY29" fmla="*/ 60141 h 173642"/>
                  <a:gd name="connsiteX30" fmla="*/ 56972 w 170915"/>
                  <a:gd name="connsiteY30" fmla="*/ 50044 h 173642"/>
                  <a:gd name="connsiteX31" fmla="*/ 68617 w 170915"/>
                  <a:gd name="connsiteY31" fmla="*/ 42895 h 173642"/>
                  <a:gd name="connsiteX32" fmla="*/ 85789 w 170915"/>
                  <a:gd name="connsiteY32" fmla="*/ 40462 h 173642"/>
                  <a:gd name="connsiteX33" fmla="*/ 102299 w 170915"/>
                  <a:gd name="connsiteY33" fmla="*/ 42821 h 173642"/>
                  <a:gd name="connsiteX34" fmla="*/ 114238 w 170915"/>
                  <a:gd name="connsiteY34" fmla="*/ 49749 h 173642"/>
                  <a:gd name="connsiteX35" fmla="*/ 119692 w 170915"/>
                  <a:gd name="connsiteY35" fmla="*/ 59920 h 173642"/>
                  <a:gd name="connsiteX36" fmla="*/ 120356 w 170915"/>
                  <a:gd name="connsiteY36" fmla="*/ 79082 h 173642"/>
                  <a:gd name="connsiteX37" fmla="*/ 120356 w 170915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915" h="173642">
                    <a:moveTo>
                      <a:pt x="168483" y="36483"/>
                    </a:moveTo>
                    <a:cubicBezTo>
                      <a:pt x="167230" y="29555"/>
                      <a:pt x="162955" y="23290"/>
                      <a:pt x="155659" y="17467"/>
                    </a:cubicBezTo>
                    <a:cubicBezTo>
                      <a:pt x="148215" y="11645"/>
                      <a:pt x="138413" y="7223"/>
                      <a:pt x="126325" y="4422"/>
                    </a:cubicBezTo>
                    <a:cubicBezTo>
                      <a:pt x="114238" y="1474"/>
                      <a:pt x="100530" y="0"/>
                      <a:pt x="85347" y="0"/>
                    </a:cubicBezTo>
                    <a:cubicBezTo>
                      <a:pt x="69427" y="0"/>
                      <a:pt x="55424" y="1474"/>
                      <a:pt x="43337" y="4643"/>
                    </a:cubicBezTo>
                    <a:cubicBezTo>
                      <a:pt x="31397" y="7665"/>
                      <a:pt x="21742" y="12161"/>
                      <a:pt x="14740" y="17910"/>
                    </a:cubicBezTo>
                    <a:cubicBezTo>
                      <a:pt x="7591" y="23658"/>
                      <a:pt x="3390" y="30070"/>
                      <a:pt x="2064" y="36998"/>
                    </a:cubicBezTo>
                    <a:cubicBezTo>
                      <a:pt x="590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811" y="130232"/>
                      <a:pt x="2137" y="137012"/>
                    </a:cubicBezTo>
                    <a:cubicBezTo>
                      <a:pt x="3390" y="143866"/>
                      <a:pt x="7960" y="150279"/>
                      <a:pt x="15183" y="156101"/>
                    </a:cubicBezTo>
                    <a:cubicBezTo>
                      <a:pt x="22553" y="161923"/>
                      <a:pt x="32282" y="166272"/>
                      <a:pt x="44369" y="169220"/>
                    </a:cubicBezTo>
                    <a:cubicBezTo>
                      <a:pt x="56530" y="172021"/>
                      <a:pt x="70238" y="173642"/>
                      <a:pt x="85347" y="173642"/>
                    </a:cubicBezTo>
                    <a:cubicBezTo>
                      <a:pt x="101488" y="173642"/>
                      <a:pt x="115344" y="172021"/>
                      <a:pt x="127505" y="168999"/>
                    </a:cubicBezTo>
                    <a:cubicBezTo>
                      <a:pt x="139518" y="165903"/>
                      <a:pt x="149099" y="161555"/>
                      <a:pt x="156175" y="155732"/>
                    </a:cubicBezTo>
                    <a:cubicBezTo>
                      <a:pt x="163250" y="149984"/>
                      <a:pt x="167377" y="143572"/>
                      <a:pt x="168704" y="136570"/>
                    </a:cubicBezTo>
                    <a:cubicBezTo>
                      <a:pt x="170178" y="129716"/>
                      <a:pt x="170915" y="117850"/>
                      <a:pt x="170915" y="100972"/>
                    </a:cubicBezTo>
                    <a:lnTo>
                      <a:pt x="170915" y="72523"/>
                    </a:lnTo>
                    <a:cubicBezTo>
                      <a:pt x="170841" y="55350"/>
                      <a:pt x="170178" y="43337"/>
                      <a:pt x="168483" y="36483"/>
                    </a:cubicBezTo>
                    <a:close/>
                    <a:moveTo>
                      <a:pt x="120356" y="94339"/>
                    </a:moveTo>
                    <a:cubicBezTo>
                      <a:pt x="120356" y="103257"/>
                      <a:pt x="120134" y="109595"/>
                      <a:pt x="119692" y="113280"/>
                    </a:cubicBezTo>
                    <a:cubicBezTo>
                      <a:pt x="119176" y="117039"/>
                      <a:pt x="117481" y="120355"/>
                      <a:pt x="114459" y="123451"/>
                    </a:cubicBezTo>
                    <a:cubicBezTo>
                      <a:pt x="111585" y="126546"/>
                      <a:pt x="107753" y="128905"/>
                      <a:pt x="102814" y="130526"/>
                    </a:cubicBezTo>
                    <a:cubicBezTo>
                      <a:pt x="97950" y="132222"/>
                      <a:pt x="92201" y="133032"/>
                      <a:pt x="85789" y="133032"/>
                    </a:cubicBezTo>
                    <a:cubicBezTo>
                      <a:pt x="79598" y="133032"/>
                      <a:pt x="74144" y="132222"/>
                      <a:pt x="69206" y="130674"/>
                    </a:cubicBezTo>
                    <a:cubicBezTo>
                      <a:pt x="64268" y="129126"/>
                      <a:pt x="60288" y="126768"/>
                      <a:pt x="57340" y="123672"/>
                    </a:cubicBezTo>
                    <a:cubicBezTo>
                      <a:pt x="54318" y="120577"/>
                      <a:pt x="52476" y="117186"/>
                      <a:pt x="51960" y="113575"/>
                    </a:cubicBezTo>
                    <a:cubicBezTo>
                      <a:pt x="51370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370" y="63826"/>
                      <a:pt x="51813" y="60141"/>
                    </a:cubicBezTo>
                    <a:cubicBezTo>
                      <a:pt x="52476" y="56456"/>
                      <a:pt x="54171" y="52992"/>
                      <a:pt x="56972" y="50044"/>
                    </a:cubicBezTo>
                    <a:cubicBezTo>
                      <a:pt x="59920" y="46875"/>
                      <a:pt x="63752" y="44590"/>
                      <a:pt x="68617" y="42895"/>
                    </a:cubicBezTo>
                    <a:cubicBezTo>
                      <a:pt x="73555" y="41273"/>
                      <a:pt x="79303" y="40462"/>
                      <a:pt x="85789" y="40462"/>
                    </a:cubicBezTo>
                    <a:cubicBezTo>
                      <a:pt x="91980" y="40462"/>
                      <a:pt x="97508" y="41199"/>
                      <a:pt x="102299" y="42821"/>
                    </a:cubicBezTo>
                    <a:cubicBezTo>
                      <a:pt x="107310" y="44369"/>
                      <a:pt x="111290" y="46653"/>
                      <a:pt x="114238" y="49749"/>
                    </a:cubicBezTo>
                    <a:cubicBezTo>
                      <a:pt x="117260" y="52844"/>
                      <a:pt x="119103" y="56235"/>
                      <a:pt x="119692" y="59920"/>
                    </a:cubicBezTo>
                    <a:cubicBezTo>
                      <a:pt x="120134" y="63605"/>
                      <a:pt x="120356" y="69943"/>
                      <a:pt x="120356" y="79082"/>
                    </a:cubicBezTo>
                    <a:lnTo>
                      <a:pt x="120356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D36F2A38-2ED7-4C8E-8897-95E6E5D14B6A}"/>
                  </a:ext>
                </a:extLst>
              </p:cNvPr>
              <p:cNvSpPr/>
              <p:nvPr/>
            </p:nvSpPr>
            <p:spPr>
              <a:xfrm>
                <a:off x="1854435" y="6152378"/>
                <a:ext cx="160965" cy="167745"/>
              </a:xfrm>
              <a:custGeom>
                <a:avLst/>
                <a:gdLst>
                  <a:gd name="connsiteX0" fmla="*/ 0 w 160965"/>
                  <a:gd name="connsiteY0" fmla="*/ 167746 h 167745"/>
                  <a:gd name="connsiteX1" fmla="*/ 48791 w 160965"/>
                  <a:gd name="connsiteY1" fmla="*/ 167746 h 167745"/>
                  <a:gd name="connsiteX2" fmla="*/ 48791 w 160965"/>
                  <a:gd name="connsiteY2" fmla="*/ 75692 h 167745"/>
                  <a:gd name="connsiteX3" fmla="*/ 111954 w 160965"/>
                  <a:gd name="connsiteY3" fmla="*/ 167746 h 167745"/>
                  <a:gd name="connsiteX4" fmla="*/ 160965 w 160965"/>
                  <a:gd name="connsiteY4" fmla="*/ 167746 h 167745"/>
                  <a:gd name="connsiteX5" fmla="*/ 160965 w 160965"/>
                  <a:gd name="connsiteY5" fmla="*/ 0 h 167745"/>
                  <a:gd name="connsiteX6" fmla="*/ 111954 w 160965"/>
                  <a:gd name="connsiteY6" fmla="*/ 0 h 167745"/>
                  <a:gd name="connsiteX7" fmla="*/ 111954 w 160965"/>
                  <a:gd name="connsiteY7" fmla="*/ 92791 h 167745"/>
                  <a:gd name="connsiteX8" fmla="*/ 48570 w 160965"/>
                  <a:gd name="connsiteY8" fmla="*/ 0 h 167745"/>
                  <a:gd name="connsiteX9" fmla="*/ 0 w 160965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0965" h="167745">
                    <a:moveTo>
                      <a:pt x="0" y="167746"/>
                    </a:moveTo>
                    <a:lnTo>
                      <a:pt x="48791" y="167746"/>
                    </a:lnTo>
                    <a:lnTo>
                      <a:pt x="48791" y="75692"/>
                    </a:lnTo>
                    <a:lnTo>
                      <a:pt x="111954" y="167746"/>
                    </a:lnTo>
                    <a:lnTo>
                      <a:pt x="160965" y="167746"/>
                    </a:lnTo>
                    <a:lnTo>
                      <a:pt x="160965" y="0"/>
                    </a:lnTo>
                    <a:lnTo>
                      <a:pt x="111954" y="0"/>
                    </a:lnTo>
                    <a:lnTo>
                      <a:pt x="111954" y="92791"/>
                    </a:lnTo>
                    <a:lnTo>
                      <a:pt x="485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AEE1219D-C2D8-4D37-870E-7F4A5B996900}"/>
                  </a:ext>
                </a:extLst>
              </p:cNvPr>
              <p:cNvSpPr/>
              <p:nvPr/>
            </p:nvSpPr>
            <p:spPr>
              <a:xfrm>
                <a:off x="1580264" y="6152378"/>
                <a:ext cx="52623" cy="167745"/>
              </a:xfrm>
              <a:custGeom>
                <a:avLst/>
                <a:gdLst>
                  <a:gd name="connsiteX0" fmla="*/ 0 w 52623"/>
                  <a:gd name="connsiteY0" fmla="*/ 0 h 167745"/>
                  <a:gd name="connsiteX1" fmla="*/ 52623 w 52623"/>
                  <a:gd name="connsiteY1" fmla="*/ 0 h 167745"/>
                  <a:gd name="connsiteX2" fmla="*/ 52623 w 52623"/>
                  <a:gd name="connsiteY2" fmla="*/ 167746 h 167745"/>
                  <a:gd name="connsiteX3" fmla="*/ 0 w 52623"/>
                  <a:gd name="connsiteY3" fmla="*/ 167746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623" h="167745">
                    <a:moveTo>
                      <a:pt x="0" y="0"/>
                    </a:moveTo>
                    <a:lnTo>
                      <a:pt x="52623" y="0"/>
                    </a:lnTo>
                    <a:lnTo>
                      <a:pt x="52623" y="167746"/>
                    </a:lnTo>
                    <a:lnTo>
                      <a:pt x="0" y="167746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FC4525F0-BD55-424F-B74C-170DE082BE35}"/>
                  </a:ext>
                </a:extLst>
              </p:cNvPr>
              <p:cNvSpPr/>
              <p:nvPr/>
            </p:nvSpPr>
            <p:spPr>
              <a:xfrm>
                <a:off x="1420920" y="6152378"/>
                <a:ext cx="133843" cy="167745"/>
              </a:xfrm>
              <a:custGeom>
                <a:avLst/>
                <a:gdLst>
                  <a:gd name="connsiteX0" fmla="*/ 0 w 133843"/>
                  <a:gd name="connsiteY0" fmla="*/ 167746 h 167745"/>
                  <a:gd name="connsiteX1" fmla="*/ 133843 w 133843"/>
                  <a:gd name="connsiteY1" fmla="*/ 167746 h 167745"/>
                  <a:gd name="connsiteX2" fmla="*/ 133843 w 133843"/>
                  <a:gd name="connsiteY2" fmla="*/ 126546 h 167745"/>
                  <a:gd name="connsiteX3" fmla="*/ 52697 w 133843"/>
                  <a:gd name="connsiteY3" fmla="*/ 126546 h 167745"/>
                  <a:gd name="connsiteX4" fmla="*/ 52697 w 133843"/>
                  <a:gd name="connsiteY4" fmla="*/ 0 h 167745"/>
                  <a:gd name="connsiteX5" fmla="*/ 0 w 133843"/>
                  <a:gd name="connsiteY5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43" h="167745">
                    <a:moveTo>
                      <a:pt x="0" y="167746"/>
                    </a:moveTo>
                    <a:lnTo>
                      <a:pt x="133843" y="167746"/>
                    </a:lnTo>
                    <a:lnTo>
                      <a:pt x="133843" y="126546"/>
                    </a:lnTo>
                    <a:lnTo>
                      <a:pt x="52697" y="126546"/>
                    </a:lnTo>
                    <a:lnTo>
                      <a:pt x="526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D06F1D91-CA2D-45B1-9C7A-ADEBD08C2CF4}"/>
                  </a:ext>
                </a:extLst>
              </p:cNvPr>
              <p:cNvSpPr/>
              <p:nvPr/>
            </p:nvSpPr>
            <p:spPr>
              <a:xfrm>
                <a:off x="1202024" y="6152378"/>
                <a:ext cx="189267" cy="167745"/>
              </a:xfrm>
              <a:custGeom>
                <a:avLst/>
                <a:gdLst>
                  <a:gd name="connsiteX0" fmla="*/ 0 w 189267"/>
                  <a:gd name="connsiteY0" fmla="*/ 167746 h 167745"/>
                  <a:gd name="connsiteX1" fmla="*/ 42526 w 189267"/>
                  <a:gd name="connsiteY1" fmla="*/ 167746 h 167745"/>
                  <a:gd name="connsiteX2" fmla="*/ 42526 w 189267"/>
                  <a:gd name="connsiteY2" fmla="*/ 39799 h 167745"/>
                  <a:gd name="connsiteX3" fmla="*/ 75250 w 189267"/>
                  <a:gd name="connsiteY3" fmla="*/ 167746 h 167745"/>
                  <a:gd name="connsiteX4" fmla="*/ 113870 w 189267"/>
                  <a:gd name="connsiteY4" fmla="*/ 167746 h 167745"/>
                  <a:gd name="connsiteX5" fmla="*/ 146667 w 189267"/>
                  <a:gd name="connsiteY5" fmla="*/ 36851 h 167745"/>
                  <a:gd name="connsiteX6" fmla="*/ 146667 w 189267"/>
                  <a:gd name="connsiteY6" fmla="*/ 167746 h 167745"/>
                  <a:gd name="connsiteX7" fmla="*/ 189267 w 189267"/>
                  <a:gd name="connsiteY7" fmla="*/ 167746 h 167745"/>
                  <a:gd name="connsiteX8" fmla="*/ 189267 w 189267"/>
                  <a:gd name="connsiteY8" fmla="*/ 0 h 167745"/>
                  <a:gd name="connsiteX9" fmla="*/ 115270 w 189267"/>
                  <a:gd name="connsiteY9" fmla="*/ 0 h 167745"/>
                  <a:gd name="connsiteX10" fmla="*/ 94928 w 189267"/>
                  <a:gd name="connsiteY10" fmla="*/ 84168 h 167745"/>
                  <a:gd name="connsiteX11" fmla="*/ 74292 w 189267"/>
                  <a:gd name="connsiteY11" fmla="*/ 0 h 167745"/>
                  <a:gd name="connsiteX12" fmla="*/ 0 w 189267"/>
                  <a:gd name="connsiteY12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267" h="167745">
                    <a:moveTo>
                      <a:pt x="0" y="167746"/>
                    </a:moveTo>
                    <a:lnTo>
                      <a:pt x="42526" y="167746"/>
                    </a:lnTo>
                    <a:lnTo>
                      <a:pt x="42526" y="39799"/>
                    </a:lnTo>
                    <a:lnTo>
                      <a:pt x="75250" y="167746"/>
                    </a:lnTo>
                    <a:lnTo>
                      <a:pt x="113870" y="167746"/>
                    </a:lnTo>
                    <a:lnTo>
                      <a:pt x="146667" y="36851"/>
                    </a:lnTo>
                    <a:lnTo>
                      <a:pt x="146667" y="167746"/>
                    </a:lnTo>
                    <a:lnTo>
                      <a:pt x="189267" y="167746"/>
                    </a:lnTo>
                    <a:lnTo>
                      <a:pt x="189267" y="0"/>
                    </a:lnTo>
                    <a:lnTo>
                      <a:pt x="115270" y="0"/>
                    </a:lnTo>
                    <a:lnTo>
                      <a:pt x="94928" y="84168"/>
                    </a:lnTo>
                    <a:lnTo>
                      <a:pt x="742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4B7CAB71-E85F-4E1D-974D-E337FF21C55C}"/>
                  </a:ext>
                </a:extLst>
              </p:cNvPr>
              <p:cNvSpPr/>
              <p:nvPr/>
            </p:nvSpPr>
            <p:spPr>
              <a:xfrm>
                <a:off x="626264" y="6152378"/>
                <a:ext cx="162144" cy="167745"/>
              </a:xfrm>
              <a:custGeom>
                <a:avLst/>
                <a:gdLst>
                  <a:gd name="connsiteX0" fmla="*/ 0 w 162144"/>
                  <a:gd name="connsiteY0" fmla="*/ 35745 h 167745"/>
                  <a:gd name="connsiteX1" fmla="*/ 97360 w 162144"/>
                  <a:gd name="connsiteY1" fmla="*/ 35745 h 167745"/>
                  <a:gd name="connsiteX2" fmla="*/ 0 w 162144"/>
                  <a:gd name="connsiteY2" fmla="*/ 132959 h 167745"/>
                  <a:gd name="connsiteX3" fmla="*/ 0 w 162144"/>
                  <a:gd name="connsiteY3" fmla="*/ 167746 h 167745"/>
                  <a:gd name="connsiteX4" fmla="*/ 162145 w 162144"/>
                  <a:gd name="connsiteY4" fmla="*/ 167746 h 167745"/>
                  <a:gd name="connsiteX5" fmla="*/ 162145 w 162144"/>
                  <a:gd name="connsiteY5" fmla="*/ 131706 h 167745"/>
                  <a:gd name="connsiteX6" fmla="*/ 64416 w 162144"/>
                  <a:gd name="connsiteY6" fmla="*/ 131706 h 167745"/>
                  <a:gd name="connsiteX7" fmla="*/ 161481 w 162144"/>
                  <a:gd name="connsiteY7" fmla="*/ 34714 h 167745"/>
                  <a:gd name="connsiteX8" fmla="*/ 161481 w 162144"/>
                  <a:gd name="connsiteY8" fmla="*/ 0 h 167745"/>
                  <a:gd name="connsiteX9" fmla="*/ 0 w 162144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7745">
                    <a:moveTo>
                      <a:pt x="0" y="35745"/>
                    </a:moveTo>
                    <a:lnTo>
                      <a:pt x="97360" y="35745"/>
                    </a:lnTo>
                    <a:lnTo>
                      <a:pt x="0" y="132959"/>
                    </a:lnTo>
                    <a:lnTo>
                      <a:pt x="0" y="167746"/>
                    </a:lnTo>
                    <a:lnTo>
                      <a:pt x="162145" y="167746"/>
                    </a:lnTo>
                    <a:lnTo>
                      <a:pt x="162145" y="131706"/>
                    </a:lnTo>
                    <a:lnTo>
                      <a:pt x="64416" y="131706"/>
                    </a:lnTo>
                    <a:lnTo>
                      <a:pt x="161481" y="34714"/>
                    </a:lnTo>
                    <a:lnTo>
                      <a:pt x="1614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矩形 37"/>
          <p:cNvSpPr/>
          <p:nvPr userDrawn="1"/>
        </p:nvSpPr>
        <p:spPr bwMode="auto">
          <a:xfrm>
            <a:off x="0" y="6478488"/>
            <a:ext cx="1132840" cy="401583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 sz="1600" b="1" dirty="0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408368" y="6492875"/>
            <a:ext cx="244827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Page </a:t>
            </a:r>
            <a:fld id="{0C913308-F349-4B6D-A68A-DD1791B4A57B}" type="slidenum"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693057"/>
            <a:ext cx="11166475" cy="564001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sp>
        <p:nvSpPr>
          <p:cNvPr id="20" name="Freeform 6"/>
          <p:cNvSpPr>
            <a:spLocks noEditPoints="1"/>
          </p:cNvSpPr>
          <p:nvPr userDrawn="1"/>
        </p:nvSpPr>
        <p:spPr bwMode="auto">
          <a:xfrm>
            <a:off x="7778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3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2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3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6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799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3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8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2" y="981"/>
                </a:lnTo>
                <a:lnTo>
                  <a:pt x="966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2" y="1096"/>
                </a:lnTo>
                <a:lnTo>
                  <a:pt x="635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7" y="938"/>
                </a:lnTo>
                <a:lnTo>
                  <a:pt x="426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1" y="832"/>
                </a:lnTo>
                <a:lnTo>
                  <a:pt x="421" y="807"/>
                </a:lnTo>
                <a:lnTo>
                  <a:pt x="420" y="779"/>
                </a:lnTo>
                <a:lnTo>
                  <a:pt x="420" y="654"/>
                </a:lnTo>
                <a:lnTo>
                  <a:pt x="421" y="627"/>
                </a:lnTo>
                <a:lnTo>
                  <a:pt x="421" y="603"/>
                </a:lnTo>
                <a:lnTo>
                  <a:pt x="421" y="580"/>
                </a:lnTo>
                <a:lnTo>
                  <a:pt x="422" y="559"/>
                </a:lnTo>
                <a:lnTo>
                  <a:pt x="423" y="541"/>
                </a:lnTo>
                <a:lnTo>
                  <a:pt x="424" y="524"/>
                </a:lnTo>
                <a:lnTo>
                  <a:pt x="425" y="510"/>
                </a:lnTo>
                <a:lnTo>
                  <a:pt x="427" y="497"/>
                </a:lnTo>
                <a:lnTo>
                  <a:pt x="430" y="486"/>
                </a:lnTo>
                <a:lnTo>
                  <a:pt x="433" y="475"/>
                </a:lnTo>
                <a:lnTo>
                  <a:pt x="437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70" y="414"/>
                </a:lnTo>
                <a:lnTo>
                  <a:pt x="479" y="403"/>
                </a:lnTo>
                <a:lnTo>
                  <a:pt x="489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6" y="341"/>
                </a:lnTo>
                <a:lnTo>
                  <a:pt x="813" y="346"/>
                </a:lnTo>
                <a:lnTo>
                  <a:pt x="828" y="349"/>
                </a:lnTo>
                <a:lnTo>
                  <a:pt x="844" y="354"/>
                </a:lnTo>
                <a:lnTo>
                  <a:pt x="859" y="359"/>
                </a:lnTo>
                <a:lnTo>
                  <a:pt x="873" y="364"/>
                </a:lnTo>
                <a:lnTo>
                  <a:pt x="886" y="370"/>
                </a:lnTo>
                <a:lnTo>
                  <a:pt x="898" y="378"/>
                </a:lnTo>
                <a:lnTo>
                  <a:pt x="911" y="385"/>
                </a:lnTo>
                <a:lnTo>
                  <a:pt x="922" y="393"/>
                </a:lnTo>
                <a:lnTo>
                  <a:pt x="932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1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3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2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6" y="81"/>
                </a:lnTo>
                <a:lnTo>
                  <a:pt x="1146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3" y="27"/>
                </a:lnTo>
                <a:lnTo>
                  <a:pt x="964" y="20"/>
                </a:lnTo>
                <a:lnTo>
                  <a:pt x="923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7" y="38"/>
                </a:lnTo>
                <a:lnTo>
                  <a:pt x="321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6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5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1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9" y="1429"/>
                </a:lnTo>
                <a:lnTo>
                  <a:pt x="613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4" y="1412"/>
                </a:lnTo>
                <a:lnTo>
                  <a:pt x="1013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8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Freeform 7"/>
          <p:cNvSpPr>
            <a:spLocks noEditPoints="1"/>
          </p:cNvSpPr>
          <p:nvPr userDrawn="1"/>
        </p:nvSpPr>
        <p:spPr bwMode="auto">
          <a:xfrm>
            <a:off x="3714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59 w 1407"/>
              <a:gd name="T5" fmla="*/ 1000 h 1434"/>
              <a:gd name="T6" fmla="*/ 913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69 w 1407"/>
              <a:gd name="T13" fmla="*/ 1098 h 1434"/>
              <a:gd name="T14" fmla="*/ 584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2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28 w 1407"/>
              <a:gd name="T29" fmla="*/ 486 h 1434"/>
              <a:gd name="T30" fmla="*/ 453 w 1407"/>
              <a:gd name="T31" fmla="*/ 432 h 1434"/>
              <a:gd name="T32" fmla="*/ 499 w 1407"/>
              <a:gd name="T33" fmla="*/ 387 h 1434"/>
              <a:gd name="T34" fmla="*/ 565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0 w 1407"/>
              <a:gd name="T45" fmla="*/ 421 h 1434"/>
              <a:gd name="T46" fmla="*/ 979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0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2 w 1407"/>
              <a:gd name="T59" fmla="*/ 56 h 1434"/>
              <a:gd name="T60" fmla="*/ 924 w 1407"/>
              <a:gd name="T61" fmla="*/ 14 h 1434"/>
              <a:gd name="T62" fmla="*/ 703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5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6 w 1407"/>
              <a:gd name="T89" fmla="*/ 1398 h 1434"/>
              <a:gd name="T90" fmla="*/ 568 w 1407"/>
              <a:gd name="T91" fmla="*/ 1429 h 1434"/>
              <a:gd name="T92" fmla="*/ 799 w 1407"/>
              <a:gd name="T93" fmla="*/ 1431 h 1434"/>
              <a:gd name="T94" fmla="*/ 1012 w 1407"/>
              <a:gd name="T95" fmla="*/ 1404 h 1434"/>
              <a:gd name="T96" fmla="*/ 1183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7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6" y="969"/>
                </a:lnTo>
                <a:lnTo>
                  <a:pt x="971" y="981"/>
                </a:lnTo>
                <a:lnTo>
                  <a:pt x="966" y="991"/>
                </a:lnTo>
                <a:lnTo>
                  <a:pt x="959" y="1000"/>
                </a:lnTo>
                <a:lnTo>
                  <a:pt x="952" y="1011"/>
                </a:lnTo>
                <a:lnTo>
                  <a:pt x="943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3" y="1047"/>
                </a:lnTo>
                <a:lnTo>
                  <a:pt x="901" y="1054"/>
                </a:lnTo>
                <a:lnTo>
                  <a:pt x="889" y="1061"/>
                </a:lnTo>
                <a:lnTo>
                  <a:pt x="875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6" y="1099"/>
                </a:lnTo>
                <a:lnTo>
                  <a:pt x="688" y="1099"/>
                </a:lnTo>
                <a:lnTo>
                  <a:pt x="669" y="1098"/>
                </a:lnTo>
                <a:lnTo>
                  <a:pt x="651" y="1096"/>
                </a:lnTo>
                <a:lnTo>
                  <a:pt x="633" y="1094"/>
                </a:lnTo>
                <a:lnTo>
                  <a:pt x="617" y="1092"/>
                </a:lnTo>
                <a:lnTo>
                  <a:pt x="600" y="1089"/>
                </a:lnTo>
                <a:lnTo>
                  <a:pt x="584" y="1085"/>
                </a:lnTo>
                <a:lnTo>
                  <a:pt x="568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2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2" y="961"/>
                </a:lnTo>
                <a:lnTo>
                  <a:pt x="429" y="950"/>
                </a:lnTo>
                <a:lnTo>
                  <a:pt x="427" y="938"/>
                </a:lnTo>
                <a:lnTo>
                  <a:pt x="425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2" y="559"/>
                </a:lnTo>
                <a:lnTo>
                  <a:pt x="422" y="541"/>
                </a:lnTo>
                <a:lnTo>
                  <a:pt x="424" y="524"/>
                </a:lnTo>
                <a:lnTo>
                  <a:pt x="425" y="510"/>
                </a:lnTo>
                <a:lnTo>
                  <a:pt x="426" y="497"/>
                </a:lnTo>
                <a:lnTo>
                  <a:pt x="428" y="486"/>
                </a:lnTo>
                <a:lnTo>
                  <a:pt x="431" y="475"/>
                </a:lnTo>
                <a:lnTo>
                  <a:pt x="435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0" y="423"/>
                </a:lnTo>
                <a:lnTo>
                  <a:pt x="468" y="414"/>
                </a:lnTo>
                <a:lnTo>
                  <a:pt x="479" y="403"/>
                </a:lnTo>
                <a:lnTo>
                  <a:pt x="488" y="395"/>
                </a:lnTo>
                <a:lnTo>
                  <a:pt x="499" y="387"/>
                </a:lnTo>
                <a:lnTo>
                  <a:pt x="511" y="380"/>
                </a:lnTo>
                <a:lnTo>
                  <a:pt x="523" y="372"/>
                </a:lnTo>
                <a:lnTo>
                  <a:pt x="536" y="366"/>
                </a:lnTo>
                <a:lnTo>
                  <a:pt x="551" y="360"/>
                </a:lnTo>
                <a:lnTo>
                  <a:pt x="565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7" y="335"/>
                </a:lnTo>
                <a:lnTo>
                  <a:pt x="687" y="334"/>
                </a:lnTo>
                <a:lnTo>
                  <a:pt x="706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3" y="354"/>
                </a:lnTo>
                <a:lnTo>
                  <a:pt x="858" y="359"/>
                </a:lnTo>
                <a:lnTo>
                  <a:pt x="872" y="364"/>
                </a:lnTo>
                <a:lnTo>
                  <a:pt x="886" y="370"/>
                </a:lnTo>
                <a:lnTo>
                  <a:pt x="898" y="378"/>
                </a:lnTo>
                <a:lnTo>
                  <a:pt x="910" y="385"/>
                </a:lnTo>
                <a:lnTo>
                  <a:pt x="922" y="393"/>
                </a:lnTo>
                <a:lnTo>
                  <a:pt x="932" y="402"/>
                </a:lnTo>
                <a:lnTo>
                  <a:pt x="941" y="412"/>
                </a:lnTo>
                <a:lnTo>
                  <a:pt x="950" y="421"/>
                </a:lnTo>
                <a:lnTo>
                  <a:pt x="958" y="431"/>
                </a:lnTo>
                <a:lnTo>
                  <a:pt x="965" y="442"/>
                </a:lnTo>
                <a:lnTo>
                  <a:pt x="970" y="452"/>
                </a:lnTo>
                <a:lnTo>
                  <a:pt x="975" y="462"/>
                </a:lnTo>
                <a:lnTo>
                  <a:pt x="979" y="473"/>
                </a:lnTo>
                <a:lnTo>
                  <a:pt x="983" y="484"/>
                </a:lnTo>
                <a:lnTo>
                  <a:pt x="985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7" y="291"/>
                </a:lnTo>
                <a:lnTo>
                  <a:pt x="1384" y="280"/>
                </a:lnTo>
                <a:lnTo>
                  <a:pt x="1380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1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5" y="81"/>
                </a:lnTo>
                <a:lnTo>
                  <a:pt x="1144" y="68"/>
                </a:lnTo>
                <a:lnTo>
                  <a:pt x="1112" y="56"/>
                </a:lnTo>
                <a:lnTo>
                  <a:pt x="1077" y="45"/>
                </a:lnTo>
                <a:lnTo>
                  <a:pt x="1041" y="36"/>
                </a:lnTo>
                <a:lnTo>
                  <a:pt x="1003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39" y="5"/>
                </a:lnTo>
                <a:lnTo>
                  <a:pt x="795" y="2"/>
                </a:lnTo>
                <a:lnTo>
                  <a:pt x="750" y="1"/>
                </a:lnTo>
                <a:lnTo>
                  <a:pt x="703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4" y="21"/>
                </a:lnTo>
                <a:lnTo>
                  <a:pt x="394" y="28"/>
                </a:lnTo>
                <a:lnTo>
                  <a:pt x="357" y="38"/>
                </a:lnTo>
                <a:lnTo>
                  <a:pt x="320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4" y="99"/>
                </a:lnTo>
                <a:lnTo>
                  <a:pt x="169" y="114"/>
                </a:lnTo>
                <a:lnTo>
                  <a:pt x="144" y="131"/>
                </a:lnTo>
                <a:lnTo>
                  <a:pt x="120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5" y="273"/>
                </a:lnTo>
                <a:lnTo>
                  <a:pt x="22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4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2" y="1153"/>
                </a:lnTo>
                <a:lnTo>
                  <a:pt x="26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6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5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1" y="1352"/>
                </a:lnTo>
                <a:lnTo>
                  <a:pt x="262" y="1366"/>
                </a:lnTo>
                <a:lnTo>
                  <a:pt x="295" y="1377"/>
                </a:lnTo>
                <a:lnTo>
                  <a:pt x="330" y="1388"/>
                </a:lnTo>
                <a:lnTo>
                  <a:pt x="366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8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3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3" y="1412"/>
                </a:lnTo>
                <a:lnTo>
                  <a:pt x="1012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3" y="1349"/>
                </a:lnTo>
                <a:lnTo>
                  <a:pt x="1212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7" y="1171"/>
                </a:lnTo>
                <a:lnTo>
                  <a:pt x="1381" y="1160"/>
                </a:lnTo>
                <a:lnTo>
                  <a:pt x="1385" y="1149"/>
                </a:lnTo>
                <a:lnTo>
                  <a:pt x="1387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Freeform 8"/>
          <p:cNvSpPr>
            <a:spLocks noEditPoints="1"/>
          </p:cNvSpPr>
          <p:nvPr userDrawn="1"/>
        </p:nvSpPr>
        <p:spPr bwMode="auto">
          <a:xfrm>
            <a:off x="249238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5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3 w 1407"/>
              <a:gd name="T19" fmla="*/ 1013 h 1434"/>
              <a:gd name="T20" fmla="*/ 433 w 1407"/>
              <a:gd name="T21" fmla="*/ 961 h 1434"/>
              <a:gd name="T22" fmla="*/ 424 w 1407"/>
              <a:gd name="T23" fmla="*/ 895 h 1434"/>
              <a:gd name="T24" fmla="*/ 420 w 1407"/>
              <a:gd name="T25" fmla="*/ 779 h 1434"/>
              <a:gd name="T26" fmla="*/ 423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9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2 w 1407"/>
              <a:gd name="T51" fmla="*/ 654 h 1434"/>
              <a:gd name="T52" fmla="*/ 1381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4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7 w 1407"/>
              <a:gd name="T67" fmla="*/ 59 h 1434"/>
              <a:gd name="T68" fmla="*/ 144 w 1407"/>
              <a:gd name="T69" fmla="*/ 131 h 1434"/>
              <a:gd name="T70" fmla="*/ 52 w 1407"/>
              <a:gd name="T71" fmla="*/ 223 h 1434"/>
              <a:gd name="T72" fmla="*/ 26 w 1407"/>
              <a:gd name="T73" fmla="*/ 273 h 1434"/>
              <a:gd name="T74" fmla="*/ 9 w 1407"/>
              <a:gd name="T75" fmla="*/ 356 h 1434"/>
              <a:gd name="T76" fmla="*/ 0 w 1407"/>
              <a:gd name="T77" fmla="*/ 549 h 1434"/>
              <a:gd name="T78" fmla="*/ 3 w 1407"/>
              <a:gd name="T79" fmla="*/ 975 h 1434"/>
              <a:gd name="T80" fmla="*/ 18 w 1407"/>
              <a:gd name="T81" fmla="*/ 1131 h 1434"/>
              <a:gd name="T82" fmla="*/ 36 w 1407"/>
              <a:gd name="T83" fmla="*/ 1184 h 1434"/>
              <a:gd name="T84" fmla="*/ 86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800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8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1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2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3" y="981"/>
                </a:lnTo>
                <a:lnTo>
                  <a:pt x="967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5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3" y="1084"/>
                </a:lnTo>
                <a:lnTo>
                  <a:pt x="816" y="1088"/>
                </a:lnTo>
                <a:lnTo>
                  <a:pt x="800" y="1091"/>
                </a:lnTo>
                <a:lnTo>
                  <a:pt x="782" y="1094"/>
                </a:lnTo>
                <a:lnTo>
                  <a:pt x="765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1" y="1096"/>
                </a:lnTo>
                <a:lnTo>
                  <a:pt x="634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8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2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3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8" y="938"/>
                </a:lnTo>
                <a:lnTo>
                  <a:pt x="426" y="926"/>
                </a:lnTo>
                <a:lnTo>
                  <a:pt x="425" y="911"/>
                </a:lnTo>
                <a:lnTo>
                  <a:pt x="424" y="895"/>
                </a:lnTo>
                <a:lnTo>
                  <a:pt x="423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3" y="559"/>
                </a:lnTo>
                <a:lnTo>
                  <a:pt x="424" y="541"/>
                </a:lnTo>
                <a:lnTo>
                  <a:pt x="425" y="524"/>
                </a:lnTo>
                <a:lnTo>
                  <a:pt x="426" y="510"/>
                </a:lnTo>
                <a:lnTo>
                  <a:pt x="428" y="497"/>
                </a:lnTo>
                <a:lnTo>
                  <a:pt x="430" y="486"/>
                </a:lnTo>
                <a:lnTo>
                  <a:pt x="433" y="475"/>
                </a:lnTo>
                <a:lnTo>
                  <a:pt x="436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69" y="414"/>
                </a:lnTo>
                <a:lnTo>
                  <a:pt x="479" y="403"/>
                </a:lnTo>
                <a:lnTo>
                  <a:pt x="488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8" y="346"/>
                </a:lnTo>
                <a:lnTo>
                  <a:pt x="614" y="342"/>
                </a:lnTo>
                <a:lnTo>
                  <a:pt x="632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4" y="354"/>
                </a:lnTo>
                <a:lnTo>
                  <a:pt x="858" y="359"/>
                </a:lnTo>
                <a:lnTo>
                  <a:pt x="873" y="364"/>
                </a:lnTo>
                <a:lnTo>
                  <a:pt x="886" y="370"/>
                </a:lnTo>
                <a:lnTo>
                  <a:pt x="899" y="378"/>
                </a:lnTo>
                <a:lnTo>
                  <a:pt x="911" y="385"/>
                </a:lnTo>
                <a:lnTo>
                  <a:pt x="922" y="393"/>
                </a:lnTo>
                <a:lnTo>
                  <a:pt x="933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2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2" y="654"/>
                </a:lnTo>
                <a:lnTo>
                  <a:pt x="992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1" y="270"/>
                </a:lnTo>
                <a:lnTo>
                  <a:pt x="1377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6" y="95"/>
                </a:lnTo>
                <a:lnTo>
                  <a:pt x="1177" y="81"/>
                </a:lnTo>
                <a:lnTo>
                  <a:pt x="1145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4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3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8" y="38"/>
                </a:lnTo>
                <a:lnTo>
                  <a:pt x="322" y="48"/>
                </a:lnTo>
                <a:lnTo>
                  <a:pt x="287" y="59"/>
                </a:lnTo>
                <a:lnTo>
                  <a:pt x="255" y="71"/>
                </a:lnTo>
                <a:lnTo>
                  <a:pt x="224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2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20" y="294"/>
                </a:lnTo>
                <a:lnTo>
                  <a:pt x="18" y="305"/>
                </a:lnTo>
                <a:lnTo>
                  <a:pt x="13" y="329"/>
                </a:lnTo>
                <a:lnTo>
                  <a:pt x="9" y="356"/>
                </a:lnTo>
                <a:lnTo>
                  <a:pt x="7" y="387"/>
                </a:lnTo>
                <a:lnTo>
                  <a:pt x="4" y="422"/>
                </a:lnTo>
                <a:lnTo>
                  <a:pt x="2" y="460"/>
                </a:lnTo>
                <a:lnTo>
                  <a:pt x="1" y="502"/>
                </a:lnTo>
                <a:lnTo>
                  <a:pt x="0" y="549"/>
                </a:lnTo>
                <a:lnTo>
                  <a:pt x="0" y="599"/>
                </a:lnTo>
                <a:lnTo>
                  <a:pt x="0" y="834"/>
                </a:lnTo>
                <a:lnTo>
                  <a:pt x="0" y="886"/>
                </a:lnTo>
                <a:lnTo>
                  <a:pt x="1" y="933"/>
                </a:lnTo>
                <a:lnTo>
                  <a:pt x="3" y="975"/>
                </a:lnTo>
                <a:lnTo>
                  <a:pt x="4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8" y="1131"/>
                </a:lnTo>
                <a:lnTo>
                  <a:pt x="21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4" y="1214"/>
                </a:lnTo>
                <a:lnTo>
                  <a:pt x="68" y="1234"/>
                </a:lnTo>
                <a:lnTo>
                  <a:pt x="86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0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6" y="1425"/>
                </a:lnTo>
                <a:lnTo>
                  <a:pt x="569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800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3" y="1419"/>
                </a:lnTo>
                <a:lnTo>
                  <a:pt x="973" y="1412"/>
                </a:lnTo>
                <a:lnTo>
                  <a:pt x="1013" y="1404"/>
                </a:lnTo>
                <a:lnTo>
                  <a:pt x="1050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40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8" y="1268"/>
                </a:lnTo>
                <a:lnTo>
                  <a:pt x="1326" y="1249"/>
                </a:lnTo>
                <a:lnTo>
                  <a:pt x="1343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9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1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Freeform 9"/>
          <p:cNvSpPr/>
          <p:nvPr userDrawn="1"/>
        </p:nvSpPr>
        <p:spPr bwMode="auto">
          <a:xfrm>
            <a:off x="900113" y="6615125"/>
            <a:ext cx="100013" cy="104770"/>
          </a:xfrm>
          <a:custGeom>
            <a:avLst/>
            <a:gdLst>
              <a:gd name="T0" fmla="*/ 0 w 1329"/>
              <a:gd name="T1" fmla="*/ 1386 h 1386"/>
              <a:gd name="T2" fmla="*/ 404 w 1329"/>
              <a:gd name="T3" fmla="*/ 1386 h 1386"/>
              <a:gd name="T4" fmla="*/ 404 w 1329"/>
              <a:gd name="T5" fmla="*/ 625 h 1386"/>
              <a:gd name="T6" fmla="*/ 924 w 1329"/>
              <a:gd name="T7" fmla="*/ 1386 h 1386"/>
              <a:gd name="T8" fmla="*/ 1329 w 1329"/>
              <a:gd name="T9" fmla="*/ 1386 h 1386"/>
              <a:gd name="T10" fmla="*/ 1329 w 1329"/>
              <a:gd name="T11" fmla="*/ 0 h 1386"/>
              <a:gd name="T12" fmla="*/ 924 w 1329"/>
              <a:gd name="T13" fmla="*/ 0 h 1386"/>
              <a:gd name="T14" fmla="*/ 924 w 1329"/>
              <a:gd name="T15" fmla="*/ 768 h 1386"/>
              <a:gd name="T16" fmla="*/ 401 w 1329"/>
              <a:gd name="T17" fmla="*/ 0 h 1386"/>
              <a:gd name="T18" fmla="*/ 0 w 1329"/>
              <a:gd name="T19" fmla="*/ 0 h 1386"/>
              <a:gd name="T20" fmla="*/ 0 w 1329"/>
              <a:gd name="T21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29" h="1386">
                <a:moveTo>
                  <a:pt x="0" y="1386"/>
                </a:moveTo>
                <a:lnTo>
                  <a:pt x="404" y="1386"/>
                </a:lnTo>
                <a:lnTo>
                  <a:pt x="404" y="625"/>
                </a:lnTo>
                <a:lnTo>
                  <a:pt x="924" y="1386"/>
                </a:lnTo>
                <a:lnTo>
                  <a:pt x="1329" y="1386"/>
                </a:lnTo>
                <a:lnTo>
                  <a:pt x="1329" y="0"/>
                </a:lnTo>
                <a:lnTo>
                  <a:pt x="924" y="0"/>
                </a:lnTo>
                <a:lnTo>
                  <a:pt x="924" y="768"/>
                </a:lnTo>
                <a:lnTo>
                  <a:pt x="401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10"/>
          <p:cNvSpPr>
            <a:spLocks noChangeArrowheads="1"/>
          </p:cNvSpPr>
          <p:nvPr userDrawn="1"/>
        </p:nvSpPr>
        <p:spPr bwMode="auto">
          <a:xfrm>
            <a:off x="730250" y="6615125"/>
            <a:ext cx="31750" cy="104770"/>
          </a:xfrm>
          <a:prstGeom prst="rect">
            <a:avLst/>
          </a:pr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5" name="Freeform 11"/>
          <p:cNvSpPr/>
          <p:nvPr userDrawn="1"/>
        </p:nvSpPr>
        <p:spPr bwMode="auto">
          <a:xfrm>
            <a:off x="630238" y="6615125"/>
            <a:ext cx="84138" cy="104770"/>
          </a:xfrm>
          <a:custGeom>
            <a:avLst/>
            <a:gdLst>
              <a:gd name="T0" fmla="*/ 0 w 1104"/>
              <a:gd name="T1" fmla="*/ 1386 h 1386"/>
              <a:gd name="T2" fmla="*/ 1104 w 1104"/>
              <a:gd name="T3" fmla="*/ 1386 h 1386"/>
              <a:gd name="T4" fmla="*/ 1104 w 1104"/>
              <a:gd name="T5" fmla="*/ 1046 h 1386"/>
              <a:gd name="T6" fmla="*/ 434 w 1104"/>
              <a:gd name="T7" fmla="*/ 1046 h 1386"/>
              <a:gd name="T8" fmla="*/ 434 w 1104"/>
              <a:gd name="T9" fmla="*/ 0 h 1386"/>
              <a:gd name="T10" fmla="*/ 0 w 1104"/>
              <a:gd name="T11" fmla="*/ 0 h 1386"/>
              <a:gd name="T12" fmla="*/ 0 w 1104"/>
              <a:gd name="T13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4" h="1386">
                <a:moveTo>
                  <a:pt x="0" y="1386"/>
                </a:moveTo>
                <a:lnTo>
                  <a:pt x="1104" y="1386"/>
                </a:lnTo>
                <a:lnTo>
                  <a:pt x="1104" y="1046"/>
                </a:lnTo>
                <a:lnTo>
                  <a:pt x="434" y="1046"/>
                </a:lnTo>
                <a:lnTo>
                  <a:pt x="43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6" name="Freeform 12"/>
          <p:cNvSpPr/>
          <p:nvPr userDrawn="1"/>
        </p:nvSpPr>
        <p:spPr bwMode="auto">
          <a:xfrm>
            <a:off x="493713" y="6615125"/>
            <a:ext cx="117475" cy="104770"/>
          </a:xfrm>
          <a:custGeom>
            <a:avLst/>
            <a:gdLst>
              <a:gd name="T0" fmla="*/ 0 w 1562"/>
              <a:gd name="T1" fmla="*/ 1386 h 1386"/>
              <a:gd name="T2" fmla="*/ 353 w 1562"/>
              <a:gd name="T3" fmla="*/ 1386 h 1386"/>
              <a:gd name="T4" fmla="*/ 353 w 1562"/>
              <a:gd name="T5" fmla="*/ 330 h 1386"/>
              <a:gd name="T6" fmla="*/ 623 w 1562"/>
              <a:gd name="T7" fmla="*/ 1386 h 1386"/>
              <a:gd name="T8" fmla="*/ 940 w 1562"/>
              <a:gd name="T9" fmla="*/ 1386 h 1386"/>
              <a:gd name="T10" fmla="*/ 1211 w 1562"/>
              <a:gd name="T11" fmla="*/ 305 h 1386"/>
              <a:gd name="T12" fmla="*/ 1211 w 1562"/>
              <a:gd name="T13" fmla="*/ 1386 h 1386"/>
              <a:gd name="T14" fmla="*/ 1562 w 1562"/>
              <a:gd name="T15" fmla="*/ 1386 h 1386"/>
              <a:gd name="T16" fmla="*/ 1562 w 1562"/>
              <a:gd name="T17" fmla="*/ 0 h 1386"/>
              <a:gd name="T18" fmla="*/ 951 w 1562"/>
              <a:gd name="T19" fmla="*/ 0 h 1386"/>
              <a:gd name="T20" fmla="*/ 783 w 1562"/>
              <a:gd name="T21" fmla="*/ 695 h 1386"/>
              <a:gd name="T22" fmla="*/ 614 w 1562"/>
              <a:gd name="T23" fmla="*/ 0 h 1386"/>
              <a:gd name="T24" fmla="*/ 0 w 1562"/>
              <a:gd name="T25" fmla="*/ 0 h 1386"/>
              <a:gd name="T26" fmla="*/ 0 w 1562"/>
              <a:gd name="T27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2" h="1386">
                <a:moveTo>
                  <a:pt x="0" y="1386"/>
                </a:moveTo>
                <a:lnTo>
                  <a:pt x="353" y="1386"/>
                </a:lnTo>
                <a:lnTo>
                  <a:pt x="353" y="330"/>
                </a:lnTo>
                <a:lnTo>
                  <a:pt x="623" y="1386"/>
                </a:lnTo>
                <a:lnTo>
                  <a:pt x="940" y="1386"/>
                </a:lnTo>
                <a:lnTo>
                  <a:pt x="1211" y="305"/>
                </a:lnTo>
                <a:lnTo>
                  <a:pt x="1211" y="1386"/>
                </a:lnTo>
                <a:lnTo>
                  <a:pt x="1562" y="1386"/>
                </a:lnTo>
                <a:lnTo>
                  <a:pt x="1562" y="0"/>
                </a:lnTo>
                <a:lnTo>
                  <a:pt x="951" y="0"/>
                </a:lnTo>
                <a:lnTo>
                  <a:pt x="783" y="695"/>
                </a:lnTo>
                <a:lnTo>
                  <a:pt x="61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Freeform 13"/>
          <p:cNvSpPr/>
          <p:nvPr userDrawn="1"/>
        </p:nvSpPr>
        <p:spPr bwMode="auto">
          <a:xfrm>
            <a:off x="134938" y="6615125"/>
            <a:ext cx="101600" cy="104770"/>
          </a:xfrm>
          <a:custGeom>
            <a:avLst/>
            <a:gdLst>
              <a:gd name="T0" fmla="*/ 0 w 1336"/>
              <a:gd name="T1" fmla="*/ 297 h 1386"/>
              <a:gd name="T2" fmla="*/ 802 w 1336"/>
              <a:gd name="T3" fmla="*/ 297 h 1386"/>
              <a:gd name="T4" fmla="*/ 0 w 1336"/>
              <a:gd name="T5" fmla="*/ 1099 h 1386"/>
              <a:gd name="T6" fmla="*/ 0 w 1336"/>
              <a:gd name="T7" fmla="*/ 1386 h 1386"/>
              <a:gd name="T8" fmla="*/ 1336 w 1336"/>
              <a:gd name="T9" fmla="*/ 1386 h 1386"/>
              <a:gd name="T10" fmla="*/ 1336 w 1336"/>
              <a:gd name="T11" fmla="*/ 1089 h 1386"/>
              <a:gd name="T12" fmla="*/ 529 w 1336"/>
              <a:gd name="T13" fmla="*/ 1089 h 1386"/>
              <a:gd name="T14" fmla="*/ 1331 w 1336"/>
              <a:gd name="T15" fmla="*/ 288 h 1386"/>
              <a:gd name="T16" fmla="*/ 1331 w 1336"/>
              <a:gd name="T17" fmla="*/ 0 h 1386"/>
              <a:gd name="T18" fmla="*/ 0 w 1336"/>
              <a:gd name="T19" fmla="*/ 0 h 1386"/>
              <a:gd name="T20" fmla="*/ 0 w 1336"/>
              <a:gd name="T21" fmla="*/ 297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6" h="1386">
                <a:moveTo>
                  <a:pt x="0" y="297"/>
                </a:moveTo>
                <a:lnTo>
                  <a:pt x="802" y="297"/>
                </a:lnTo>
                <a:lnTo>
                  <a:pt x="0" y="1099"/>
                </a:lnTo>
                <a:lnTo>
                  <a:pt x="0" y="1386"/>
                </a:lnTo>
                <a:lnTo>
                  <a:pt x="1336" y="1386"/>
                </a:lnTo>
                <a:lnTo>
                  <a:pt x="1336" y="1089"/>
                </a:lnTo>
                <a:lnTo>
                  <a:pt x="529" y="1089"/>
                </a:lnTo>
                <a:lnTo>
                  <a:pt x="1331" y="288"/>
                </a:lnTo>
                <a:lnTo>
                  <a:pt x="1331" y="0"/>
                </a:lnTo>
                <a:lnTo>
                  <a:pt x="0" y="0"/>
                </a:lnTo>
                <a:lnTo>
                  <a:pt x="0" y="297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2" name="组合 47"/>
          <p:cNvGrpSpPr/>
          <p:nvPr userDrawn="1"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33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4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5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</p:grpSp>
      <p:sp>
        <p:nvSpPr>
          <p:cNvPr id="36" name="直接连接符 49"/>
          <p:cNvSpPr>
            <a:spLocks noChangeShapeType="1"/>
          </p:cNvSpPr>
          <p:nvPr userDrawn="1"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直接连接符 51"/>
          <p:cNvSpPr>
            <a:spLocks noChangeShapeType="1"/>
          </p:cNvSpPr>
          <p:nvPr userDrawn="1"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1"/>
          <p:cNvSpPr>
            <a:spLocks noChangeArrowheads="1"/>
          </p:cNvSpPr>
          <p:nvPr userDrawn="1"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  <p:sp>
        <p:nvSpPr>
          <p:cNvPr id="42" name="直角三角形 42"/>
          <p:cNvSpPr>
            <a:spLocks noChangeArrowheads="1"/>
          </p:cNvSpPr>
          <p:nvPr userDrawn="1"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29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3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EBF5404-8014-4995-91D5-5856833E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335999-1B50-4BF1-9EE3-96AD6FFDD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BCB531-9CCF-4652-A29C-7893BEA5D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785C8-E0AA-48AC-B8B6-993EE99C3404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F0D64-F101-468F-8963-87EF43E31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C4861E-6E76-4493-BADD-A6D143A17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7BC7E-8EE3-4775-8330-61B96FE6E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4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灯片编号占位符 1">
            <a:extLst>
              <a:ext uri="{FF2B5EF4-FFF2-40B4-BE49-F238E27FC236}">
                <a16:creationId xmlns:a16="http://schemas.microsoft.com/office/drawing/2014/main" id="{F70A6C06-2D90-4FAA-B1E9-5EE2F8EA58C9}"/>
              </a:ext>
            </a:extLst>
          </p:cNvPr>
          <p:cNvSpPr txBox="1">
            <a:spLocks/>
          </p:cNvSpPr>
          <p:nvPr/>
        </p:nvSpPr>
        <p:spPr>
          <a:xfrm>
            <a:off x="9408368" y="6492875"/>
            <a:ext cx="2448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Page </a:t>
            </a: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ABE98D48-7944-4F6B-A07A-7868D0547A4A}"/>
              </a:ext>
            </a:extLst>
          </p:cNvPr>
          <p:cNvSpPr/>
          <p:nvPr/>
        </p:nvSpPr>
        <p:spPr>
          <a:xfrm>
            <a:off x="213261" y="144464"/>
            <a:ext cx="465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83841"/>
                </a:solidFill>
                <a:effectLst/>
                <a:uLnTx/>
                <a:uFillTx/>
                <a:latin typeface="Titillium Web"/>
                <a:cs typeface="+mn-cs"/>
              </a:rPr>
              <a:t>04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83841"/>
                </a:solidFill>
                <a:effectLst/>
                <a:uLnTx/>
                <a:uFillTx/>
                <a:latin typeface="Titillium Web"/>
                <a:cs typeface="+mn-cs"/>
              </a:rPr>
              <a:t>数字化建设规划总览：数字新材蓝图规划</a:t>
            </a: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546F0652-420F-4DE8-B26C-1F0256565CE9}"/>
              </a:ext>
            </a:extLst>
          </p:cNvPr>
          <p:cNvSpPr txBox="1"/>
          <p:nvPr/>
        </p:nvSpPr>
        <p:spPr>
          <a:xfrm>
            <a:off x="660610" y="691256"/>
            <a:ext cx="10835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中联重科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为依托，以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数字新材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为愿景，至顶向下整体规划，分层分步有序地开展数字化建设工作。</a:t>
            </a:r>
          </a:p>
        </p:txBody>
      </p:sp>
      <p:sp>
        <p:nvSpPr>
          <p:cNvPr id="107" name="矩形 20">
            <a:extLst>
              <a:ext uri="{FF2B5EF4-FFF2-40B4-BE49-F238E27FC236}">
                <a16:creationId xmlns:a16="http://schemas.microsoft.com/office/drawing/2014/main" id="{49ABA9EE-D5A1-4358-8B40-6F57293640D6}"/>
              </a:ext>
            </a:extLst>
          </p:cNvPr>
          <p:cNvSpPr/>
          <p:nvPr/>
        </p:nvSpPr>
        <p:spPr bwMode="gray">
          <a:xfrm>
            <a:off x="1389453" y="5241198"/>
            <a:ext cx="9503440" cy="1019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</p:spPr>
        <p:txBody>
          <a:bodyPr wrap="none" lIns="67525" tIns="0" rIns="67525" bIns="67525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8" name="Rectangle 59">
            <a:extLst>
              <a:ext uri="{FF2B5EF4-FFF2-40B4-BE49-F238E27FC236}">
                <a16:creationId xmlns:a16="http://schemas.microsoft.com/office/drawing/2014/main" id="{66ECF67D-4F6A-4C53-A0E0-35CB07D931FD}"/>
              </a:ext>
            </a:extLst>
          </p:cNvPr>
          <p:cNvSpPr/>
          <p:nvPr/>
        </p:nvSpPr>
        <p:spPr>
          <a:xfrm>
            <a:off x="416948" y="5199495"/>
            <a:ext cx="10575596" cy="1135877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9" name="TextBox 117">
            <a:extLst>
              <a:ext uri="{FF2B5EF4-FFF2-40B4-BE49-F238E27FC236}">
                <a16:creationId xmlns:a16="http://schemas.microsoft.com/office/drawing/2014/main" id="{5ABC38F8-E259-46AF-B7E1-6DDC147047CD}"/>
              </a:ext>
            </a:extLst>
          </p:cNvPr>
          <p:cNvSpPr txBox="1"/>
          <p:nvPr/>
        </p:nvSpPr>
        <p:spPr>
          <a:xfrm>
            <a:off x="681197" y="5661728"/>
            <a:ext cx="762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信息化平   台</a:t>
            </a:r>
          </a:p>
        </p:txBody>
      </p:sp>
      <p:sp>
        <p:nvSpPr>
          <p:cNvPr id="142" name="Rectangle 132">
            <a:extLst>
              <a:ext uri="{FF2B5EF4-FFF2-40B4-BE49-F238E27FC236}">
                <a16:creationId xmlns:a16="http://schemas.microsoft.com/office/drawing/2014/main" id="{CD6032FB-15EB-4F01-8186-16FF85C337DE}"/>
              </a:ext>
            </a:extLst>
          </p:cNvPr>
          <p:cNvSpPr/>
          <p:nvPr/>
        </p:nvSpPr>
        <p:spPr>
          <a:xfrm>
            <a:off x="1401918" y="1762171"/>
            <a:ext cx="3185883" cy="164758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2" name="矩形 5">
            <a:extLst>
              <a:ext uri="{FF2B5EF4-FFF2-40B4-BE49-F238E27FC236}">
                <a16:creationId xmlns:a16="http://schemas.microsoft.com/office/drawing/2014/main" id="{4E71640B-C189-4661-AF66-493BE4062212}"/>
              </a:ext>
            </a:extLst>
          </p:cNvPr>
          <p:cNvSpPr/>
          <p:nvPr/>
        </p:nvSpPr>
        <p:spPr bwMode="gray">
          <a:xfrm>
            <a:off x="417600" y="1716386"/>
            <a:ext cx="10575597" cy="3446629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  <a:effectLst/>
        </p:spPr>
        <p:txBody>
          <a:bodyPr wrap="square" lIns="66462" tIns="66462" rIns="66462" bIns="66462" anchor="t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9" name="TextBox 117">
            <a:extLst>
              <a:ext uri="{FF2B5EF4-FFF2-40B4-BE49-F238E27FC236}">
                <a16:creationId xmlns:a16="http://schemas.microsoft.com/office/drawing/2014/main" id="{3CC82DF7-1CAD-48FD-B2BF-8D2B69BA97C3}"/>
              </a:ext>
            </a:extLst>
          </p:cNvPr>
          <p:cNvSpPr txBox="1"/>
          <p:nvPr/>
        </p:nvSpPr>
        <p:spPr>
          <a:xfrm>
            <a:off x="844693" y="2570834"/>
            <a:ext cx="4353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业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务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能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力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CDEBC04-45D7-4C92-A5DD-2D5508B8F2DC}"/>
              </a:ext>
            </a:extLst>
          </p:cNvPr>
          <p:cNvSpPr txBox="1"/>
          <p:nvPr/>
        </p:nvSpPr>
        <p:spPr>
          <a:xfrm>
            <a:off x="404799" y="5749428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③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/>
              <a:cs typeface="+mn-cs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BEF9002F-B208-419F-95AD-4AD244362A1A}"/>
              </a:ext>
            </a:extLst>
          </p:cNvPr>
          <p:cNvSpPr txBox="1"/>
          <p:nvPr/>
        </p:nvSpPr>
        <p:spPr>
          <a:xfrm>
            <a:off x="404799" y="3256594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②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/>
              <a:cs typeface="+mn-cs"/>
            </a:endParaRPr>
          </a:p>
        </p:txBody>
      </p:sp>
      <p:sp>
        <p:nvSpPr>
          <p:cNvPr id="210" name="TextBox 117">
            <a:extLst>
              <a:ext uri="{FF2B5EF4-FFF2-40B4-BE49-F238E27FC236}">
                <a16:creationId xmlns:a16="http://schemas.microsoft.com/office/drawing/2014/main" id="{C10B6FB2-B16B-486F-A974-2FC8C062E032}"/>
              </a:ext>
            </a:extLst>
          </p:cNvPr>
          <p:cNvSpPr txBox="1"/>
          <p:nvPr/>
        </p:nvSpPr>
        <p:spPr>
          <a:xfrm>
            <a:off x="349254" y="1123781"/>
            <a:ext cx="1426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运   营</a:t>
            </a: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05B202B7-36A2-4076-AF0A-EC082EE37B50}"/>
              </a:ext>
            </a:extLst>
          </p:cNvPr>
          <p:cNvSpPr/>
          <p:nvPr/>
        </p:nvSpPr>
        <p:spPr bwMode="auto">
          <a:xfrm>
            <a:off x="1389453" y="1109258"/>
            <a:ext cx="9503440" cy="513443"/>
          </a:xfrm>
          <a:prstGeom prst="rect">
            <a:avLst/>
          </a:prstGeom>
          <a:solidFill>
            <a:srgbClr val="AACE39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FE359108-CDC9-486A-B1FF-29D2811DD1D6}"/>
              </a:ext>
            </a:extLst>
          </p:cNvPr>
          <p:cNvSpPr/>
          <p:nvPr/>
        </p:nvSpPr>
        <p:spPr bwMode="auto">
          <a:xfrm>
            <a:off x="1526816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极致数字化研发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958B3686-28B0-41BD-902C-8545DA7FE176}"/>
              </a:ext>
            </a:extLst>
          </p:cNvPr>
          <p:cNvSpPr/>
          <p:nvPr/>
        </p:nvSpPr>
        <p:spPr bwMode="auto">
          <a:xfrm>
            <a:off x="3393742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高效数字化工厂</a:t>
            </a: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3C52424C-11CE-4DD7-ADB0-9CA4CAAB1E48}"/>
              </a:ext>
            </a:extLst>
          </p:cNvPr>
          <p:cNvSpPr/>
          <p:nvPr/>
        </p:nvSpPr>
        <p:spPr bwMode="auto">
          <a:xfrm>
            <a:off x="5260668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多元数字化营销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E0673525-6EF1-43BA-8556-CA7316701B15}"/>
              </a:ext>
            </a:extLst>
          </p:cNvPr>
          <p:cNvSpPr/>
          <p:nvPr/>
        </p:nvSpPr>
        <p:spPr bwMode="auto">
          <a:xfrm>
            <a:off x="7127594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专业数字化服务</a:t>
            </a: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C99C3021-8BD0-44E1-AC5A-8376E1174787}"/>
              </a:ext>
            </a:extLst>
          </p:cNvPr>
          <p:cNvSpPr/>
          <p:nvPr/>
        </p:nvSpPr>
        <p:spPr bwMode="auto">
          <a:xfrm>
            <a:off x="8994520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统一数字化运营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6" name="Rectangle 59">
            <a:extLst>
              <a:ext uri="{FF2B5EF4-FFF2-40B4-BE49-F238E27FC236}">
                <a16:creationId xmlns:a16="http://schemas.microsoft.com/office/drawing/2014/main" id="{4007E915-204E-49FC-B25B-DD8863B89E29}"/>
              </a:ext>
            </a:extLst>
          </p:cNvPr>
          <p:cNvSpPr/>
          <p:nvPr/>
        </p:nvSpPr>
        <p:spPr>
          <a:xfrm>
            <a:off x="416949" y="1052736"/>
            <a:ext cx="10575596" cy="612465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83F99781-4BB9-4B56-90C6-486972BC1895}"/>
              </a:ext>
            </a:extLst>
          </p:cNvPr>
          <p:cNvSpPr txBox="1"/>
          <p:nvPr/>
        </p:nvSpPr>
        <p:spPr>
          <a:xfrm>
            <a:off x="404799" y="1241023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①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BBA3D23-B684-474D-AED1-122FFFFFC7FE}"/>
              </a:ext>
            </a:extLst>
          </p:cNvPr>
          <p:cNvGrpSpPr/>
          <p:nvPr/>
        </p:nvGrpSpPr>
        <p:grpSpPr>
          <a:xfrm>
            <a:off x="11038334" y="1060589"/>
            <a:ext cx="880474" cy="5274784"/>
            <a:chOff x="11038334" y="1287493"/>
            <a:chExt cx="880474" cy="5047879"/>
          </a:xfrm>
        </p:grpSpPr>
        <p:sp>
          <p:nvSpPr>
            <p:cNvPr id="117" name="矩形 5">
              <a:extLst>
                <a:ext uri="{FF2B5EF4-FFF2-40B4-BE49-F238E27FC236}">
                  <a16:creationId xmlns:a16="http://schemas.microsoft.com/office/drawing/2014/main" id="{A7D6E4DE-054C-4035-8B2E-31AB6818DCA6}"/>
                </a:ext>
              </a:extLst>
            </p:cNvPr>
            <p:cNvSpPr/>
            <p:nvPr/>
          </p:nvSpPr>
          <p:spPr bwMode="gray">
            <a:xfrm>
              <a:off x="11038334" y="1287493"/>
              <a:ext cx="880474" cy="504787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wrap="square" lIns="66462" tIns="66462" rIns="66462" bIns="66462" anchor="t" anchorCtr="1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23" name="TextBox 117">
              <a:extLst>
                <a:ext uri="{FF2B5EF4-FFF2-40B4-BE49-F238E27FC236}">
                  <a16:creationId xmlns:a16="http://schemas.microsoft.com/office/drawing/2014/main" id="{6F450189-9A1A-4AEC-980E-8930FF0906CA}"/>
                </a:ext>
              </a:extLst>
            </p:cNvPr>
            <p:cNvSpPr txBox="1"/>
            <p:nvPr/>
          </p:nvSpPr>
          <p:spPr>
            <a:xfrm>
              <a:off x="11081304" y="5398698"/>
              <a:ext cx="75199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③强大的信息化平台支撑</a:t>
              </a:r>
            </a:p>
          </p:txBody>
        </p:sp>
        <p:sp>
          <p:nvSpPr>
            <p:cNvPr id="212" name="TextBox 117">
              <a:extLst>
                <a:ext uri="{FF2B5EF4-FFF2-40B4-BE49-F238E27FC236}">
                  <a16:creationId xmlns:a16="http://schemas.microsoft.com/office/drawing/2014/main" id="{9B78F944-30DF-4776-BADE-98147748AA88}"/>
                </a:ext>
              </a:extLst>
            </p:cNvPr>
            <p:cNvSpPr txBox="1"/>
            <p:nvPr/>
          </p:nvSpPr>
          <p:spPr>
            <a:xfrm>
              <a:off x="11088897" y="3144450"/>
              <a:ext cx="7519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②各业务领域开展数字化建设，提供能力</a:t>
              </a:r>
            </a:p>
          </p:txBody>
        </p:sp>
        <p:sp>
          <p:nvSpPr>
            <p:cNvPr id="213" name="TextBox 117">
              <a:extLst>
                <a:ext uri="{FF2B5EF4-FFF2-40B4-BE49-F238E27FC236}">
                  <a16:creationId xmlns:a16="http://schemas.microsoft.com/office/drawing/2014/main" id="{9E62B5AD-776A-43F4-A643-83DF0B983BA3}"/>
                </a:ext>
              </a:extLst>
            </p:cNvPr>
            <p:cNvSpPr txBox="1"/>
            <p:nvPr/>
          </p:nvSpPr>
          <p:spPr>
            <a:xfrm>
              <a:off x="11092904" y="1307034"/>
              <a:ext cx="751999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①数字新材作战平台</a:t>
              </a:r>
            </a:p>
          </p:txBody>
        </p:sp>
      </p:grpSp>
      <p:sp>
        <p:nvSpPr>
          <p:cNvPr id="111" name="圆角矩形 30">
            <a:extLst>
              <a:ext uri="{FF2B5EF4-FFF2-40B4-BE49-F238E27FC236}">
                <a16:creationId xmlns:a16="http://schemas.microsoft.com/office/drawing/2014/main" id="{BFEF88D3-2FC3-4EDF-85C7-7B6E73A7A684}"/>
              </a:ext>
            </a:extLst>
          </p:cNvPr>
          <p:cNvSpPr/>
          <p:nvPr/>
        </p:nvSpPr>
        <p:spPr>
          <a:xfrm>
            <a:off x="1775520" y="558924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数字化研发平台</a:t>
            </a:r>
          </a:p>
        </p:txBody>
      </p:sp>
      <p:sp>
        <p:nvSpPr>
          <p:cNvPr id="112" name="圆角矩形 30">
            <a:extLst>
              <a:ext uri="{FF2B5EF4-FFF2-40B4-BE49-F238E27FC236}">
                <a16:creationId xmlns:a16="http://schemas.microsoft.com/office/drawing/2014/main" id="{87060985-C16E-4D67-A69E-8FB9EFC75300}"/>
              </a:ext>
            </a:extLst>
          </p:cNvPr>
          <p:cNvSpPr/>
          <p:nvPr/>
        </p:nvSpPr>
        <p:spPr>
          <a:xfrm>
            <a:off x="3601153" y="558924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数字材料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SAP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3" name="圆角矩形 30">
            <a:extLst>
              <a:ext uri="{FF2B5EF4-FFF2-40B4-BE49-F238E27FC236}">
                <a16:creationId xmlns:a16="http://schemas.microsoft.com/office/drawing/2014/main" id="{FAD44437-C794-48CE-B5F9-A17C75ADAF5D}"/>
              </a:ext>
            </a:extLst>
          </p:cNvPr>
          <p:cNvSpPr/>
          <p:nvPr/>
        </p:nvSpPr>
        <p:spPr>
          <a:xfrm>
            <a:off x="7252421" y="558924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数字化营销平台</a:t>
            </a:r>
          </a:p>
        </p:txBody>
      </p:sp>
      <p:sp>
        <p:nvSpPr>
          <p:cNvPr id="114" name="圆角矩形 30">
            <a:extLst>
              <a:ext uri="{FF2B5EF4-FFF2-40B4-BE49-F238E27FC236}">
                <a16:creationId xmlns:a16="http://schemas.microsoft.com/office/drawing/2014/main" id="{8375B88E-BC7F-4D9E-B2F6-72219D9BBDF6}"/>
              </a:ext>
            </a:extLst>
          </p:cNvPr>
          <p:cNvSpPr/>
          <p:nvPr/>
        </p:nvSpPr>
        <p:spPr>
          <a:xfrm>
            <a:off x="1775520" y="6057312"/>
            <a:ext cx="4438734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中联重科基础设施与共性平台</a:t>
            </a:r>
          </a:p>
        </p:txBody>
      </p:sp>
      <p:sp>
        <p:nvSpPr>
          <p:cNvPr id="118" name="圆角矩形 30">
            <a:extLst>
              <a:ext uri="{FF2B5EF4-FFF2-40B4-BE49-F238E27FC236}">
                <a16:creationId xmlns:a16="http://schemas.microsoft.com/office/drawing/2014/main" id="{F7DD02DF-53D9-40C6-9DCC-BB8B1A9B7B14}"/>
              </a:ext>
            </a:extLst>
          </p:cNvPr>
          <p:cNvSpPr/>
          <p:nvPr/>
        </p:nvSpPr>
        <p:spPr>
          <a:xfrm>
            <a:off x="5426787" y="558924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数字化工厂平台</a:t>
            </a:r>
          </a:p>
        </p:txBody>
      </p:sp>
      <p:sp>
        <p:nvSpPr>
          <p:cNvPr id="119" name="圆角矩形 30">
            <a:extLst>
              <a:ext uri="{FF2B5EF4-FFF2-40B4-BE49-F238E27FC236}">
                <a16:creationId xmlns:a16="http://schemas.microsoft.com/office/drawing/2014/main" id="{48982A01-6107-4337-9BFB-FDA395427D59}"/>
              </a:ext>
            </a:extLst>
          </p:cNvPr>
          <p:cNvSpPr/>
          <p:nvPr/>
        </p:nvSpPr>
        <p:spPr>
          <a:xfrm>
            <a:off x="9078054" y="558924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数字化服务平台</a:t>
            </a:r>
          </a:p>
        </p:txBody>
      </p:sp>
      <p:sp>
        <p:nvSpPr>
          <p:cNvPr id="120" name="圆角矩形 30">
            <a:extLst>
              <a:ext uri="{FF2B5EF4-FFF2-40B4-BE49-F238E27FC236}">
                <a16:creationId xmlns:a16="http://schemas.microsoft.com/office/drawing/2014/main" id="{AD8C5655-0940-4CCE-A6F5-592098CFE3C5}"/>
              </a:ext>
            </a:extLst>
          </p:cNvPr>
          <p:cNvSpPr/>
          <p:nvPr/>
        </p:nvSpPr>
        <p:spPr>
          <a:xfrm>
            <a:off x="5030053" y="5301208"/>
            <a:ext cx="2610488" cy="22319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数字新材运营平台</a:t>
            </a:r>
          </a:p>
        </p:txBody>
      </p:sp>
      <p:sp>
        <p:nvSpPr>
          <p:cNvPr id="228" name="圆角矩形 30">
            <a:extLst>
              <a:ext uri="{FF2B5EF4-FFF2-40B4-BE49-F238E27FC236}">
                <a16:creationId xmlns:a16="http://schemas.microsoft.com/office/drawing/2014/main" id="{50679B64-941F-4DDF-AEFA-3B477437D84B}"/>
              </a:ext>
            </a:extLst>
          </p:cNvPr>
          <p:cNvSpPr/>
          <p:nvPr/>
        </p:nvSpPr>
        <p:spPr>
          <a:xfrm>
            <a:off x="6428025" y="6057312"/>
            <a:ext cx="4106709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中科云谷赋能技术与应用平台</a:t>
            </a:r>
          </a:p>
        </p:txBody>
      </p:sp>
      <p:sp>
        <p:nvSpPr>
          <p:cNvPr id="229" name="圆角矩形 30">
            <a:extLst>
              <a:ext uri="{FF2B5EF4-FFF2-40B4-BE49-F238E27FC236}">
                <a16:creationId xmlns:a16="http://schemas.microsoft.com/office/drawing/2014/main" id="{0C3E81B2-922D-4521-867C-B396167FE3C4}"/>
              </a:ext>
            </a:extLst>
          </p:cNvPr>
          <p:cNvSpPr/>
          <p:nvPr/>
        </p:nvSpPr>
        <p:spPr>
          <a:xfrm>
            <a:off x="6627616" y="582480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云谷大数据平台</a:t>
            </a:r>
          </a:p>
        </p:txBody>
      </p:sp>
      <p:sp>
        <p:nvSpPr>
          <p:cNvPr id="230" name="圆角矩形 30">
            <a:extLst>
              <a:ext uri="{FF2B5EF4-FFF2-40B4-BE49-F238E27FC236}">
                <a16:creationId xmlns:a16="http://schemas.microsoft.com/office/drawing/2014/main" id="{38551214-DAE6-4FFC-AD2B-55F4309B6F31}"/>
              </a:ext>
            </a:extLst>
          </p:cNvPr>
          <p:cNvSpPr/>
          <p:nvPr/>
        </p:nvSpPr>
        <p:spPr>
          <a:xfrm>
            <a:off x="1775520" y="582480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云谷统一技术平台</a:t>
            </a:r>
          </a:p>
        </p:txBody>
      </p:sp>
      <p:sp>
        <p:nvSpPr>
          <p:cNvPr id="231" name="圆角矩形 30">
            <a:extLst>
              <a:ext uri="{FF2B5EF4-FFF2-40B4-BE49-F238E27FC236}">
                <a16:creationId xmlns:a16="http://schemas.microsoft.com/office/drawing/2014/main" id="{EA521E63-22B0-4A86-8FC4-C76BB86B1BA2}"/>
              </a:ext>
            </a:extLst>
          </p:cNvPr>
          <p:cNvSpPr/>
          <p:nvPr/>
        </p:nvSpPr>
        <p:spPr>
          <a:xfrm>
            <a:off x="4185389" y="582480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云谷工业物联网平台</a:t>
            </a:r>
          </a:p>
        </p:txBody>
      </p:sp>
      <p:sp>
        <p:nvSpPr>
          <p:cNvPr id="232" name="圆角矩形 30">
            <a:extLst>
              <a:ext uri="{FF2B5EF4-FFF2-40B4-BE49-F238E27FC236}">
                <a16:creationId xmlns:a16="http://schemas.microsoft.com/office/drawing/2014/main" id="{2963B480-719D-4BD7-AED3-1A4B24D3DCE9}"/>
              </a:ext>
            </a:extLst>
          </p:cNvPr>
          <p:cNvSpPr/>
          <p:nvPr/>
        </p:nvSpPr>
        <p:spPr>
          <a:xfrm>
            <a:off x="9078054" y="582480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数字制造平台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1" name="Rectangle 59">
            <a:extLst>
              <a:ext uri="{FF2B5EF4-FFF2-40B4-BE49-F238E27FC236}">
                <a16:creationId xmlns:a16="http://schemas.microsoft.com/office/drawing/2014/main" id="{A0E05BE1-43C0-49D3-A244-E2427CAF0933}"/>
              </a:ext>
            </a:extLst>
          </p:cNvPr>
          <p:cNvSpPr/>
          <p:nvPr/>
        </p:nvSpPr>
        <p:spPr>
          <a:xfrm>
            <a:off x="4659462" y="1762170"/>
            <a:ext cx="6253742" cy="3336461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C8E7B6D-5708-4474-B4E7-F2F58ED7CC61}"/>
              </a:ext>
            </a:extLst>
          </p:cNvPr>
          <p:cNvGrpSpPr/>
          <p:nvPr/>
        </p:nvGrpSpPr>
        <p:grpSpPr>
          <a:xfrm>
            <a:off x="4666869" y="4264069"/>
            <a:ext cx="1523022" cy="821115"/>
            <a:chOff x="7793628" y="1692850"/>
            <a:chExt cx="1614739" cy="773573"/>
          </a:xfrm>
        </p:grpSpPr>
        <p:sp>
          <p:nvSpPr>
            <p:cNvPr id="155" name="Rectangle 59">
              <a:extLst>
                <a:ext uri="{FF2B5EF4-FFF2-40B4-BE49-F238E27FC236}">
                  <a16:creationId xmlns:a16="http://schemas.microsoft.com/office/drawing/2014/main" id="{7EA7D3D5-FE34-4AF2-97E9-9522F4B12841}"/>
                </a:ext>
              </a:extLst>
            </p:cNvPr>
            <p:cNvSpPr/>
            <p:nvPr/>
          </p:nvSpPr>
          <p:spPr>
            <a:xfrm>
              <a:off x="7793628" y="1692850"/>
              <a:ext cx="1614739" cy="773573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6" name="TextBox 117">
              <a:extLst>
                <a:ext uri="{FF2B5EF4-FFF2-40B4-BE49-F238E27FC236}">
                  <a16:creationId xmlns:a16="http://schemas.microsoft.com/office/drawing/2014/main" id="{F35B4A32-6714-4903-9C80-F43CE9D007BD}"/>
                </a:ext>
              </a:extLst>
            </p:cNvPr>
            <p:cNvSpPr txBox="1"/>
            <p:nvPr/>
          </p:nvSpPr>
          <p:spPr>
            <a:xfrm>
              <a:off x="8294966" y="1732107"/>
              <a:ext cx="603007" cy="275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设备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7" name="矩形 20">
              <a:extLst>
                <a:ext uri="{FF2B5EF4-FFF2-40B4-BE49-F238E27FC236}">
                  <a16:creationId xmlns:a16="http://schemas.microsoft.com/office/drawing/2014/main" id="{CE5DCCE8-1969-4FE0-8FA1-210691603A91}"/>
                </a:ext>
              </a:extLst>
            </p:cNvPr>
            <p:cNvSpPr/>
            <p:nvPr/>
          </p:nvSpPr>
          <p:spPr bwMode="gray">
            <a:xfrm>
              <a:off x="7873143" y="2028148"/>
              <a:ext cx="1491326" cy="4382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2" name="圆角矩形 30">
              <a:extLst>
                <a:ext uri="{FF2B5EF4-FFF2-40B4-BE49-F238E27FC236}">
                  <a16:creationId xmlns:a16="http://schemas.microsoft.com/office/drawing/2014/main" id="{E66FB119-6191-4F13-AA94-8C3BB9D29083}"/>
                </a:ext>
              </a:extLst>
            </p:cNvPr>
            <p:cNvSpPr/>
            <p:nvPr/>
          </p:nvSpPr>
          <p:spPr>
            <a:xfrm>
              <a:off x="7917269" y="2075724"/>
              <a:ext cx="686210" cy="28976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设备管理</a:t>
              </a:r>
            </a:p>
          </p:txBody>
        </p:sp>
        <p:sp>
          <p:nvSpPr>
            <p:cNvPr id="183" name="圆角矩形 30">
              <a:extLst>
                <a:ext uri="{FF2B5EF4-FFF2-40B4-BE49-F238E27FC236}">
                  <a16:creationId xmlns:a16="http://schemas.microsoft.com/office/drawing/2014/main" id="{312D78B9-F9A3-4043-8D26-A1BA4AF7C001}"/>
                </a:ext>
              </a:extLst>
            </p:cNvPr>
            <p:cNvSpPr/>
            <p:nvPr/>
          </p:nvSpPr>
          <p:spPr>
            <a:xfrm>
              <a:off x="8645257" y="2081888"/>
              <a:ext cx="685372" cy="28976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数据采集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C4ABF3-DFAF-4A17-8A13-87320C8D92FA}"/>
              </a:ext>
            </a:extLst>
          </p:cNvPr>
          <p:cNvGrpSpPr/>
          <p:nvPr/>
        </p:nvGrpSpPr>
        <p:grpSpPr>
          <a:xfrm>
            <a:off x="7801744" y="3497700"/>
            <a:ext cx="3111460" cy="710946"/>
            <a:chOff x="8092669" y="3896781"/>
            <a:chExt cx="2820534" cy="710946"/>
          </a:xfrm>
        </p:grpSpPr>
        <p:sp>
          <p:nvSpPr>
            <p:cNvPr id="134" name="Rectangle 59">
              <a:extLst>
                <a:ext uri="{FF2B5EF4-FFF2-40B4-BE49-F238E27FC236}">
                  <a16:creationId xmlns:a16="http://schemas.microsoft.com/office/drawing/2014/main" id="{8171A67E-ED69-42F7-8637-D9C04EA69EDD}"/>
                </a:ext>
              </a:extLst>
            </p:cNvPr>
            <p:cNvSpPr/>
            <p:nvPr/>
          </p:nvSpPr>
          <p:spPr>
            <a:xfrm>
              <a:off x="8092669" y="3896781"/>
              <a:ext cx="2820534" cy="71094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5" name="TextBox 117">
              <a:extLst>
                <a:ext uri="{FF2B5EF4-FFF2-40B4-BE49-F238E27FC236}">
                  <a16:creationId xmlns:a16="http://schemas.microsoft.com/office/drawing/2014/main" id="{B092D357-B77B-42EA-A1E9-E6FD4451FC71}"/>
                </a:ext>
              </a:extLst>
            </p:cNvPr>
            <p:cNvSpPr txBox="1"/>
            <p:nvPr/>
          </p:nvSpPr>
          <p:spPr>
            <a:xfrm>
              <a:off x="9227401" y="3908526"/>
              <a:ext cx="582770" cy="29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财务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6" name="矩形 20">
              <a:extLst>
                <a:ext uri="{FF2B5EF4-FFF2-40B4-BE49-F238E27FC236}">
                  <a16:creationId xmlns:a16="http://schemas.microsoft.com/office/drawing/2014/main" id="{B12167A1-0089-4CA2-95FA-1EBC65F80001}"/>
                </a:ext>
              </a:extLst>
            </p:cNvPr>
            <p:cNvSpPr/>
            <p:nvPr/>
          </p:nvSpPr>
          <p:spPr bwMode="gray">
            <a:xfrm>
              <a:off x="8169516" y="4131814"/>
              <a:ext cx="2688892" cy="4500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0" name="圆角矩形 30">
              <a:extLst>
                <a:ext uri="{FF2B5EF4-FFF2-40B4-BE49-F238E27FC236}">
                  <a16:creationId xmlns:a16="http://schemas.microsoft.com/office/drawing/2014/main" id="{6EFA93FD-46AF-4563-BE14-BAF45436DC5F}"/>
                </a:ext>
              </a:extLst>
            </p:cNvPr>
            <p:cNvSpPr/>
            <p:nvPr/>
          </p:nvSpPr>
          <p:spPr>
            <a:xfrm>
              <a:off x="8237308" y="4198024"/>
              <a:ext cx="695701" cy="3050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账务管理</a:t>
              </a:r>
            </a:p>
          </p:txBody>
        </p:sp>
        <p:sp>
          <p:nvSpPr>
            <p:cNvPr id="141" name="圆角矩形 30">
              <a:extLst>
                <a:ext uri="{FF2B5EF4-FFF2-40B4-BE49-F238E27FC236}">
                  <a16:creationId xmlns:a16="http://schemas.microsoft.com/office/drawing/2014/main" id="{86B504F1-4180-4D48-84C5-090A9B0A528B}"/>
                </a:ext>
              </a:extLst>
            </p:cNvPr>
            <p:cNvSpPr/>
            <p:nvPr/>
          </p:nvSpPr>
          <p:spPr>
            <a:xfrm>
              <a:off x="9173357" y="4198024"/>
              <a:ext cx="694853" cy="3050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成本分析</a:t>
              </a:r>
            </a:p>
          </p:txBody>
        </p:sp>
        <p:sp>
          <p:nvSpPr>
            <p:cNvPr id="145" name="圆角矩形 30">
              <a:extLst>
                <a:ext uri="{FF2B5EF4-FFF2-40B4-BE49-F238E27FC236}">
                  <a16:creationId xmlns:a16="http://schemas.microsoft.com/office/drawing/2014/main" id="{F76063B3-5927-45A0-B5BE-A55EBCBB752D}"/>
                </a:ext>
              </a:extLst>
            </p:cNvPr>
            <p:cNvSpPr/>
            <p:nvPr/>
          </p:nvSpPr>
          <p:spPr>
            <a:xfrm>
              <a:off x="10108557" y="4198024"/>
              <a:ext cx="683429" cy="3050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资产管理</a:t>
              </a:r>
            </a:p>
          </p:txBody>
        </p:sp>
      </p:grpSp>
      <p:sp>
        <p:nvSpPr>
          <p:cNvPr id="216" name="TextBox 117">
            <a:extLst>
              <a:ext uri="{FF2B5EF4-FFF2-40B4-BE49-F238E27FC236}">
                <a16:creationId xmlns:a16="http://schemas.microsoft.com/office/drawing/2014/main" id="{CF00FE85-6401-4244-8A55-61E4F1EC2EE3}"/>
              </a:ext>
            </a:extLst>
          </p:cNvPr>
          <p:cNvSpPr txBox="1"/>
          <p:nvPr/>
        </p:nvSpPr>
        <p:spPr>
          <a:xfrm>
            <a:off x="4802875" y="1988840"/>
            <a:ext cx="357021" cy="12169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1855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共有业务</a:t>
            </a:r>
            <a:endParaRPr kumimoji="0" lang="en-US" altLang="zh-CN" sz="14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F3A61B74-9B78-4A35-A15E-41AC72A1F163}"/>
              </a:ext>
            </a:extLst>
          </p:cNvPr>
          <p:cNvGrpSpPr/>
          <p:nvPr/>
        </p:nvGrpSpPr>
        <p:grpSpPr>
          <a:xfrm>
            <a:off x="9933330" y="2003058"/>
            <a:ext cx="915198" cy="1188555"/>
            <a:chOff x="7122176" y="2023459"/>
            <a:chExt cx="914590" cy="1364723"/>
          </a:xfrm>
        </p:grpSpPr>
        <p:sp>
          <p:nvSpPr>
            <p:cNvPr id="143" name="Rectangle 59">
              <a:extLst>
                <a:ext uri="{FF2B5EF4-FFF2-40B4-BE49-F238E27FC236}">
                  <a16:creationId xmlns:a16="http://schemas.microsoft.com/office/drawing/2014/main" id="{CD62DB7C-4891-4C70-87B0-D365939AB3CB}"/>
                </a:ext>
              </a:extLst>
            </p:cNvPr>
            <p:cNvSpPr/>
            <p:nvPr/>
          </p:nvSpPr>
          <p:spPr>
            <a:xfrm>
              <a:off x="7122176" y="2023459"/>
              <a:ext cx="914590" cy="1364723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4" name="TextBox 117">
              <a:extLst>
                <a:ext uri="{FF2B5EF4-FFF2-40B4-BE49-F238E27FC236}">
                  <a16:creationId xmlns:a16="http://schemas.microsoft.com/office/drawing/2014/main" id="{7DA2258E-A358-4116-876F-5A713C7098C0}"/>
                </a:ext>
              </a:extLst>
            </p:cNvPr>
            <p:cNvSpPr txBox="1"/>
            <p:nvPr/>
          </p:nvSpPr>
          <p:spPr>
            <a:xfrm>
              <a:off x="7324377" y="2038319"/>
              <a:ext cx="589885" cy="253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服务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0" name="矩形 20">
              <a:extLst>
                <a:ext uri="{FF2B5EF4-FFF2-40B4-BE49-F238E27FC236}">
                  <a16:creationId xmlns:a16="http://schemas.microsoft.com/office/drawing/2014/main" id="{6433C183-7882-4778-BE85-6F362A91643B}"/>
                </a:ext>
              </a:extLst>
            </p:cNvPr>
            <p:cNvSpPr/>
            <p:nvPr/>
          </p:nvSpPr>
          <p:spPr bwMode="gray">
            <a:xfrm>
              <a:off x="7199958" y="2332295"/>
              <a:ext cx="787707" cy="9611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62" name="圆角矩形 30">
              <a:extLst>
                <a:ext uri="{FF2B5EF4-FFF2-40B4-BE49-F238E27FC236}">
                  <a16:creationId xmlns:a16="http://schemas.microsoft.com/office/drawing/2014/main" id="{015566AA-A86A-4898-B63F-0874486F7477}"/>
                </a:ext>
              </a:extLst>
            </p:cNvPr>
            <p:cNvSpPr/>
            <p:nvPr/>
          </p:nvSpPr>
          <p:spPr>
            <a:xfrm>
              <a:off x="7278579" y="2855683"/>
              <a:ext cx="654296" cy="34114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营销决策</a:t>
              </a:r>
            </a:p>
          </p:txBody>
        </p:sp>
        <p:sp>
          <p:nvSpPr>
            <p:cNvPr id="164" name="圆角矩形 30">
              <a:extLst>
                <a:ext uri="{FF2B5EF4-FFF2-40B4-BE49-F238E27FC236}">
                  <a16:creationId xmlns:a16="http://schemas.microsoft.com/office/drawing/2014/main" id="{6E0BA8BC-3C8C-4444-84E4-17A9BAE7755A}"/>
                </a:ext>
              </a:extLst>
            </p:cNvPr>
            <p:cNvSpPr/>
            <p:nvPr/>
          </p:nvSpPr>
          <p:spPr>
            <a:xfrm>
              <a:off x="7270498" y="2390995"/>
              <a:ext cx="670458" cy="40842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客户关系</a:t>
              </a:r>
              <a:r>
                <a:rPr lang="zh-CN" altLang="en-US" sz="1100" kern="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管理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02C5F4A9-8C46-4301-A4D6-6AF281CA9810}"/>
              </a:ext>
            </a:extLst>
          </p:cNvPr>
          <p:cNvGrpSpPr/>
          <p:nvPr/>
        </p:nvGrpSpPr>
        <p:grpSpPr>
          <a:xfrm>
            <a:off x="8799204" y="2003058"/>
            <a:ext cx="915198" cy="1188555"/>
            <a:chOff x="7122174" y="2023457"/>
            <a:chExt cx="914590" cy="1324667"/>
          </a:xfrm>
        </p:grpSpPr>
        <p:sp>
          <p:nvSpPr>
            <p:cNvPr id="170" name="Rectangle 59">
              <a:extLst>
                <a:ext uri="{FF2B5EF4-FFF2-40B4-BE49-F238E27FC236}">
                  <a16:creationId xmlns:a16="http://schemas.microsoft.com/office/drawing/2014/main" id="{53483766-A965-476C-97DE-2C08CF7D4FC8}"/>
                </a:ext>
              </a:extLst>
            </p:cNvPr>
            <p:cNvSpPr/>
            <p:nvPr/>
          </p:nvSpPr>
          <p:spPr>
            <a:xfrm>
              <a:off x="7122174" y="2023457"/>
              <a:ext cx="914590" cy="132466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5" name="TextBox 117">
              <a:extLst>
                <a:ext uri="{FF2B5EF4-FFF2-40B4-BE49-F238E27FC236}">
                  <a16:creationId xmlns:a16="http://schemas.microsoft.com/office/drawing/2014/main" id="{4EEF4704-2D5B-484E-8F36-088ACF07FB44}"/>
                </a:ext>
              </a:extLst>
            </p:cNvPr>
            <p:cNvSpPr txBox="1"/>
            <p:nvPr/>
          </p:nvSpPr>
          <p:spPr>
            <a:xfrm>
              <a:off x="7324377" y="2037881"/>
              <a:ext cx="589885" cy="253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销售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6" name="矩形 20">
              <a:extLst>
                <a:ext uri="{FF2B5EF4-FFF2-40B4-BE49-F238E27FC236}">
                  <a16:creationId xmlns:a16="http://schemas.microsoft.com/office/drawing/2014/main" id="{592F70DD-1B04-4697-806F-9912AEBE71FD}"/>
                </a:ext>
              </a:extLst>
            </p:cNvPr>
            <p:cNvSpPr/>
            <p:nvPr/>
          </p:nvSpPr>
          <p:spPr bwMode="gray">
            <a:xfrm>
              <a:off x="7199958" y="2325536"/>
              <a:ext cx="787707" cy="938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8" name="圆角矩形 30">
              <a:extLst>
                <a:ext uri="{FF2B5EF4-FFF2-40B4-BE49-F238E27FC236}">
                  <a16:creationId xmlns:a16="http://schemas.microsoft.com/office/drawing/2014/main" id="{4117ECAA-D001-4FE0-A089-97F8ECD34B3D}"/>
                </a:ext>
              </a:extLst>
            </p:cNvPr>
            <p:cNvSpPr/>
            <p:nvPr/>
          </p:nvSpPr>
          <p:spPr>
            <a:xfrm>
              <a:off x="7270089" y="28088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销售</a:t>
              </a: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分析</a:t>
              </a:r>
            </a:p>
          </p:txBody>
        </p:sp>
        <p:sp>
          <p:nvSpPr>
            <p:cNvPr id="189" name="圆角矩形 30">
              <a:extLst>
                <a:ext uri="{FF2B5EF4-FFF2-40B4-BE49-F238E27FC236}">
                  <a16:creationId xmlns:a16="http://schemas.microsoft.com/office/drawing/2014/main" id="{15AE640D-0902-4378-8D6D-6109A952243F}"/>
                </a:ext>
              </a:extLst>
            </p:cNvPr>
            <p:cNvSpPr/>
            <p:nvPr/>
          </p:nvSpPr>
          <p:spPr>
            <a:xfrm>
              <a:off x="7270089" y="23749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客户管理</a:t>
              </a:r>
            </a:p>
          </p:txBody>
        </p: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545B2229-1B6E-4087-832A-2C331A4B718F}"/>
              </a:ext>
            </a:extLst>
          </p:cNvPr>
          <p:cNvGrpSpPr/>
          <p:nvPr/>
        </p:nvGrpSpPr>
        <p:grpSpPr>
          <a:xfrm>
            <a:off x="7665078" y="2003058"/>
            <a:ext cx="915198" cy="1188555"/>
            <a:chOff x="7122174" y="2023457"/>
            <a:chExt cx="914590" cy="1301518"/>
          </a:xfrm>
        </p:grpSpPr>
        <p:sp>
          <p:nvSpPr>
            <p:cNvPr id="191" name="Rectangle 59">
              <a:extLst>
                <a:ext uri="{FF2B5EF4-FFF2-40B4-BE49-F238E27FC236}">
                  <a16:creationId xmlns:a16="http://schemas.microsoft.com/office/drawing/2014/main" id="{3F04610F-A9FF-43B7-8978-DDF45B233BEE}"/>
                </a:ext>
              </a:extLst>
            </p:cNvPr>
            <p:cNvSpPr/>
            <p:nvPr/>
          </p:nvSpPr>
          <p:spPr>
            <a:xfrm>
              <a:off x="7122174" y="2023457"/>
              <a:ext cx="914590" cy="1301518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2" name="TextBox 117">
              <a:extLst>
                <a:ext uri="{FF2B5EF4-FFF2-40B4-BE49-F238E27FC236}">
                  <a16:creationId xmlns:a16="http://schemas.microsoft.com/office/drawing/2014/main" id="{A48B33D4-1BE1-4952-A56C-BEB920946794}"/>
                </a:ext>
              </a:extLst>
            </p:cNvPr>
            <p:cNvSpPr txBox="1"/>
            <p:nvPr/>
          </p:nvSpPr>
          <p:spPr>
            <a:xfrm>
              <a:off x="7238169" y="2037629"/>
              <a:ext cx="728621" cy="253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供应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93" name="矩形 20">
              <a:extLst>
                <a:ext uri="{FF2B5EF4-FFF2-40B4-BE49-F238E27FC236}">
                  <a16:creationId xmlns:a16="http://schemas.microsoft.com/office/drawing/2014/main" id="{807BBFB6-2494-415B-9B24-895BF26EA534}"/>
                </a:ext>
              </a:extLst>
            </p:cNvPr>
            <p:cNvSpPr/>
            <p:nvPr/>
          </p:nvSpPr>
          <p:spPr bwMode="gray">
            <a:xfrm>
              <a:off x="7199958" y="2325537"/>
              <a:ext cx="787707" cy="9171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23" name="圆角矩形 30">
              <a:extLst>
                <a:ext uri="{FF2B5EF4-FFF2-40B4-BE49-F238E27FC236}">
                  <a16:creationId xmlns:a16="http://schemas.microsoft.com/office/drawing/2014/main" id="{EF2ABBBE-955B-4369-9D34-BC83FF5A5133}"/>
                </a:ext>
              </a:extLst>
            </p:cNvPr>
            <p:cNvSpPr/>
            <p:nvPr/>
          </p:nvSpPr>
          <p:spPr>
            <a:xfrm>
              <a:off x="7270089" y="28088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采购降本</a:t>
              </a:r>
            </a:p>
          </p:txBody>
        </p:sp>
        <p:sp>
          <p:nvSpPr>
            <p:cNvPr id="227" name="圆角矩形 30">
              <a:extLst>
                <a:ext uri="{FF2B5EF4-FFF2-40B4-BE49-F238E27FC236}">
                  <a16:creationId xmlns:a16="http://schemas.microsoft.com/office/drawing/2014/main" id="{B8FC8435-2D7A-4881-B0E3-7CD1F518570D}"/>
                </a:ext>
              </a:extLst>
            </p:cNvPr>
            <p:cNvSpPr/>
            <p:nvPr/>
          </p:nvSpPr>
          <p:spPr>
            <a:xfrm>
              <a:off x="7270089" y="23749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供方管理</a:t>
              </a:r>
            </a:p>
          </p:txBody>
        </p:sp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92CA3464-EAA6-4B61-B3B9-2F4BA695EC03}"/>
              </a:ext>
            </a:extLst>
          </p:cNvPr>
          <p:cNvGrpSpPr/>
          <p:nvPr/>
        </p:nvGrpSpPr>
        <p:grpSpPr>
          <a:xfrm>
            <a:off x="6530952" y="2003058"/>
            <a:ext cx="915198" cy="1188555"/>
            <a:chOff x="7122174" y="2023457"/>
            <a:chExt cx="914590" cy="1328001"/>
          </a:xfrm>
        </p:grpSpPr>
        <p:sp>
          <p:nvSpPr>
            <p:cNvPr id="234" name="Rectangle 59">
              <a:extLst>
                <a:ext uri="{FF2B5EF4-FFF2-40B4-BE49-F238E27FC236}">
                  <a16:creationId xmlns:a16="http://schemas.microsoft.com/office/drawing/2014/main" id="{3DADF8C5-33BE-447B-8CAE-BA21B8B9A133}"/>
                </a:ext>
              </a:extLst>
            </p:cNvPr>
            <p:cNvSpPr/>
            <p:nvPr/>
          </p:nvSpPr>
          <p:spPr>
            <a:xfrm>
              <a:off x="7122174" y="2023457"/>
              <a:ext cx="914590" cy="132800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35" name="TextBox 117">
              <a:extLst>
                <a:ext uri="{FF2B5EF4-FFF2-40B4-BE49-F238E27FC236}">
                  <a16:creationId xmlns:a16="http://schemas.microsoft.com/office/drawing/2014/main" id="{0BC40E3C-F055-49E8-B25D-3AEDACE09988}"/>
                </a:ext>
              </a:extLst>
            </p:cNvPr>
            <p:cNvSpPr txBox="1"/>
            <p:nvPr/>
          </p:nvSpPr>
          <p:spPr>
            <a:xfrm>
              <a:off x="7238169" y="2037917"/>
              <a:ext cx="728621" cy="253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生产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36" name="矩形 20">
              <a:extLst>
                <a:ext uri="{FF2B5EF4-FFF2-40B4-BE49-F238E27FC236}">
                  <a16:creationId xmlns:a16="http://schemas.microsoft.com/office/drawing/2014/main" id="{CB78FFD1-3F07-44BC-B0ED-DF03F1659509}"/>
                </a:ext>
              </a:extLst>
            </p:cNvPr>
            <p:cNvSpPr/>
            <p:nvPr/>
          </p:nvSpPr>
          <p:spPr bwMode="gray">
            <a:xfrm>
              <a:off x="7199958" y="2311946"/>
              <a:ext cx="787707" cy="940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38" name="圆角矩形 30">
              <a:extLst>
                <a:ext uri="{FF2B5EF4-FFF2-40B4-BE49-F238E27FC236}">
                  <a16:creationId xmlns:a16="http://schemas.microsoft.com/office/drawing/2014/main" id="{A2587355-AA8B-4EFF-9667-0AC80EB8B807}"/>
                </a:ext>
              </a:extLst>
            </p:cNvPr>
            <p:cNvSpPr/>
            <p:nvPr/>
          </p:nvSpPr>
          <p:spPr>
            <a:xfrm>
              <a:off x="7270089" y="28088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生产排程</a:t>
              </a:r>
            </a:p>
          </p:txBody>
        </p:sp>
        <p:sp>
          <p:nvSpPr>
            <p:cNvPr id="242" name="圆角矩形 30">
              <a:extLst>
                <a:ext uri="{FF2B5EF4-FFF2-40B4-BE49-F238E27FC236}">
                  <a16:creationId xmlns:a16="http://schemas.microsoft.com/office/drawing/2014/main" id="{79BCD31F-E9F2-4153-9607-E35D2F5E3732}"/>
                </a:ext>
              </a:extLst>
            </p:cNvPr>
            <p:cNvSpPr/>
            <p:nvPr/>
          </p:nvSpPr>
          <p:spPr>
            <a:xfrm>
              <a:off x="7270089" y="23749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物料管理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C78623E-B61D-4503-A27D-75C2007787BA}"/>
              </a:ext>
            </a:extLst>
          </p:cNvPr>
          <p:cNvGrpSpPr/>
          <p:nvPr/>
        </p:nvGrpSpPr>
        <p:grpSpPr>
          <a:xfrm>
            <a:off x="4672650" y="3504130"/>
            <a:ext cx="3101813" cy="716958"/>
            <a:chOff x="8655156" y="2055024"/>
            <a:chExt cx="3101813" cy="804915"/>
          </a:xfrm>
        </p:grpSpPr>
        <p:sp>
          <p:nvSpPr>
            <p:cNvPr id="102" name="Rectangle 59">
              <a:extLst>
                <a:ext uri="{FF2B5EF4-FFF2-40B4-BE49-F238E27FC236}">
                  <a16:creationId xmlns:a16="http://schemas.microsoft.com/office/drawing/2014/main" id="{E3A7B79E-2D44-4101-AC17-EBF49FCFE7F1}"/>
                </a:ext>
              </a:extLst>
            </p:cNvPr>
            <p:cNvSpPr/>
            <p:nvPr/>
          </p:nvSpPr>
          <p:spPr>
            <a:xfrm>
              <a:off x="8655156" y="2055024"/>
              <a:ext cx="3101813" cy="804915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3" name="TextBox 117">
              <a:extLst>
                <a:ext uri="{FF2B5EF4-FFF2-40B4-BE49-F238E27FC236}">
                  <a16:creationId xmlns:a16="http://schemas.microsoft.com/office/drawing/2014/main" id="{F0605AAE-D5E1-4702-B752-4DB3ADE498D8}"/>
                </a:ext>
              </a:extLst>
            </p:cNvPr>
            <p:cNvSpPr txBox="1"/>
            <p:nvPr/>
          </p:nvSpPr>
          <p:spPr>
            <a:xfrm>
              <a:off x="9887078" y="2062612"/>
              <a:ext cx="590277" cy="231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质量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4" name="矩形 20">
              <a:extLst>
                <a:ext uri="{FF2B5EF4-FFF2-40B4-BE49-F238E27FC236}">
                  <a16:creationId xmlns:a16="http://schemas.microsoft.com/office/drawing/2014/main" id="{44ED0DB3-38DF-452C-B4A4-2207A070C5EE}"/>
                </a:ext>
              </a:extLst>
            </p:cNvPr>
            <p:cNvSpPr/>
            <p:nvPr/>
          </p:nvSpPr>
          <p:spPr bwMode="gray">
            <a:xfrm>
              <a:off x="8727164" y="2338850"/>
              <a:ext cx="2981039" cy="4705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0" name="圆角矩形 30">
              <a:extLst>
                <a:ext uri="{FF2B5EF4-FFF2-40B4-BE49-F238E27FC236}">
                  <a16:creationId xmlns:a16="http://schemas.microsoft.com/office/drawing/2014/main" id="{33D6C169-BE2E-47EA-9E76-EEF0FF45324C}"/>
                </a:ext>
              </a:extLst>
            </p:cNvPr>
            <p:cNvSpPr/>
            <p:nvPr/>
          </p:nvSpPr>
          <p:spPr>
            <a:xfrm>
              <a:off x="9528073" y="2401909"/>
              <a:ext cx="659873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检测数据收集</a:t>
              </a:r>
            </a:p>
          </p:txBody>
        </p:sp>
        <p:sp>
          <p:nvSpPr>
            <p:cNvPr id="147" name="圆角矩形 30">
              <a:extLst>
                <a:ext uri="{FF2B5EF4-FFF2-40B4-BE49-F238E27FC236}">
                  <a16:creationId xmlns:a16="http://schemas.microsoft.com/office/drawing/2014/main" id="{FD1AB673-ECC6-42A1-BB36-5E1ACE6D5E80}"/>
                </a:ext>
              </a:extLst>
            </p:cNvPr>
            <p:cNvSpPr/>
            <p:nvPr/>
          </p:nvSpPr>
          <p:spPr>
            <a:xfrm>
              <a:off x="10239842" y="2401909"/>
              <a:ext cx="659873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质量数据追溯</a:t>
              </a:r>
            </a:p>
          </p:txBody>
        </p:sp>
        <p:sp>
          <p:nvSpPr>
            <p:cNvPr id="148" name="圆角矩形 30">
              <a:extLst>
                <a:ext uri="{FF2B5EF4-FFF2-40B4-BE49-F238E27FC236}">
                  <a16:creationId xmlns:a16="http://schemas.microsoft.com/office/drawing/2014/main" id="{AD45F311-E8C5-437E-B5E0-7AB19C2E3C46}"/>
                </a:ext>
              </a:extLst>
            </p:cNvPr>
            <p:cNvSpPr/>
            <p:nvPr/>
          </p:nvSpPr>
          <p:spPr>
            <a:xfrm>
              <a:off x="8804454" y="2401909"/>
              <a:ext cx="671723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质量体系管理</a:t>
              </a:r>
            </a:p>
          </p:txBody>
        </p:sp>
        <p:sp>
          <p:nvSpPr>
            <p:cNvPr id="150" name="圆角矩形 30">
              <a:extLst>
                <a:ext uri="{FF2B5EF4-FFF2-40B4-BE49-F238E27FC236}">
                  <a16:creationId xmlns:a16="http://schemas.microsoft.com/office/drawing/2014/main" id="{4CA00A43-2AF6-4971-A0BC-13C4CE31762B}"/>
                </a:ext>
              </a:extLst>
            </p:cNvPr>
            <p:cNvSpPr/>
            <p:nvPr/>
          </p:nvSpPr>
          <p:spPr>
            <a:xfrm>
              <a:off x="10951610" y="2401909"/>
              <a:ext cx="693973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质量数据分析</a:t>
              </a:r>
            </a:p>
          </p:txBody>
        </p:sp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E54DA56D-FF71-4685-9B0B-ABD2FA3A640B}"/>
              </a:ext>
            </a:extLst>
          </p:cNvPr>
          <p:cNvGrpSpPr/>
          <p:nvPr/>
        </p:nvGrpSpPr>
        <p:grpSpPr>
          <a:xfrm>
            <a:off x="6179120" y="4264069"/>
            <a:ext cx="3101813" cy="804915"/>
            <a:chOff x="8655156" y="2055024"/>
            <a:chExt cx="3101813" cy="804915"/>
          </a:xfrm>
        </p:grpSpPr>
        <p:sp>
          <p:nvSpPr>
            <p:cNvPr id="202" name="Rectangle 59">
              <a:extLst>
                <a:ext uri="{FF2B5EF4-FFF2-40B4-BE49-F238E27FC236}">
                  <a16:creationId xmlns:a16="http://schemas.microsoft.com/office/drawing/2014/main" id="{113DEE48-EB86-4E1F-94A5-21646EBFCE8F}"/>
                </a:ext>
              </a:extLst>
            </p:cNvPr>
            <p:cNvSpPr/>
            <p:nvPr/>
          </p:nvSpPr>
          <p:spPr>
            <a:xfrm>
              <a:off x="8655156" y="2055024"/>
              <a:ext cx="3101813" cy="804915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3" name="TextBox 117">
              <a:extLst>
                <a:ext uri="{FF2B5EF4-FFF2-40B4-BE49-F238E27FC236}">
                  <a16:creationId xmlns:a16="http://schemas.microsoft.com/office/drawing/2014/main" id="{DCB67F79-C1FA-4BC6-AF5E-8613A6A7A121}"/>
                </a:ext>
              </a:extLst>
            </p:cNvPr>
            <p:cNvSpPr txBox="1"/>
            <p:nvPr/>
          </p:nvSpPr>
          <p:spPr>
            <a:xfrm>
              <a:off x="9887078" y="2062612"/>
              <a:ext cx="590277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安环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4" name="矩形 20">
              <a:extLst>
                <a:ext uri="{FF2B5EF4-FFF2-40B4-BE49-F238E27FC236}">
                  <a16:creationId xmlns:a16="http://schemas.microsoft.com/office/drawing/2014/main" id="{69838C04-E4D5-4997-BC94-C2199E576CE4}"/>
                </a:ext>
              </a:extLst>
            </p:cNvPr>
            <p:cNvSpPr/>
            <p:nvPr/>
          </p:nvSpPr>
          <p:spPr bwMode="gray">
            <a:xfrm>
              <a:off x="8727164" y="2338850"/>
              <a:ext cx="2981039" cy="4705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6" name="圆角矩形 30">
              <a:extLst>
                <a:ext uri="{FF2B5EF4-FFF2-40B4-BE49-F238E27FC236}">
                  <a16:creationId xmlns:a16="http://schemas.microsoft.com/office/drawing/2014/main" id="{4E0F64D4-2FB7-4268-9F7E-B646944754E8}"/>
                </a:ext>
              </a:extLst>
            </p:cNvPr>
            <p:cNvSpPr/>
            <p:nvPr/>
          </p:nvSpPr>
          <p:spPr>
            <a:xfrm>
              <a:off x="9528073" y="2401909"/>
              <a:ext cx="659873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事故处理</a:t>
              </a:r>
            </a:p>
          </p:txBody>
        </p:sp>
        <p:sp>
          <p:nvSpPr>
            <p:cNvPr id="207" name="圆角矩形 30">
              <a:extLst>
                <a:ext uri="{FF2B5EF4-FFF2-40B4-BE49-F238E27FC236}">
                  <a16:creationId xmlns:a16="http://schemas.microsoft.com/office/drawing/2014/main" id="{3D6631BE-03E5-4BE8-8D47-771A144D5C7A}"/>
                </a:ext>
              </a:extLst>
            </p:cNvPr>
            <p:cNvSpPr/>
            <p:nvPr/>
          </p:nvSpPr>
          <p:spPr>
            <a:xfrm>
              <a:off x="10239842" y="2401909"/>
              <a:ext cx="659873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三废监测</a:t>
              </a:r>
            </a:p>
          </p:txBody>
        </p:sp>
        <p:sp>
          <p:nvSpPr>
            <p:cNvPr id="208" name="圆角矩形 30">
              <a:extLst>
                <a:ext uri="{FF2B5EF4-FFF2-40B4-BE49-F238E27FC236}">
                  <a16:creationId xmlns:a16="http://schemas.microsoft.com/office/drawing/2014/main" id="{26C06DC8-CF83-44AB-AE78-D27E116C9DE8}"/>
                </a:ext>
              </a:extLst>
            </p:cNvPr>
            <p:cNvSpPr/>
            <p:nvPr/>
          </p:nvSpPr>
          <p:spPr>
            <a:xfrm>
              <a:off x="8804454" y="2401909"/>
              <a:ext cx="671723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安全防护</a:t>
              </a:r>
            </a:p>
          </p:txBody>
        </p:sp>
        <p:sp>
          <p:nvSpPr>
            <p:cNvPr id="214" name="圆角矩形 30">
              <a:extLst>
                <a:ext uri="{FF2B5EF4-FFF2-40B4-BE49-F238E27FC236}">
                  <a16:creationId xmlns:a16="http://schemas.microsoft.com/office/drawing/2014/main" id="{A54765AC-4A19-41D2-BE10-92C70B2EB7A4}"/>
                </a:ext>
              </a:extLst>
            </p:cNvPr>
            <p:cNvSpPr/>
            <p:nvPr/>
          </p:nvSpPr>
          <p:spPr>
            <a:xfrm>
              <a:off x="10951610" y="2401909"/>
              <a:ext cx="693973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固废处理</a:t>
              </a:r>
            </a:p>
          </p:txBody>
        </p:sp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4121EF73-FDB7-408B-933D-9B12B1402904}"/>
              </a:ext>
            </a:extLst>
          </p:cNvPr>
          <p:cNvGrpSpPr/>
          <p:nvPr/>
        </p:nvGrpSpPr>
        <p:grpSpPr>
          <a:xfrm>
            <a:off x="9268318" y="4261282"/>
            <a:ext cx="1588464" cy="822451"/>
            <a:chOff x="7793628" y="1692850"/>
            <a:chExt cx="1614739" cy="773573"/>
          </a:xfrm>
        </p:grpSpPr>
        <p:sp>
          <p:nvSpPr>
            <p:cNvPr id="243" name="Rectangle 59">
              <a:extLst>
                <a:ext uri="{FF2B5EF4-FFF2-40B4-BE49-F238E27FC236}">
                  <a16:creationId xmlns:a16="http://schemas.microsoft.com/office/drawing/2014/main" id="{92A4CB1A-A59B-4449-ABCF-E4CA8AEB718E}"/>
                </a:ext>
              </a:extLst>
            </p:cNvPr>
            <p:cNvSpPr/>
            <p:nvPr/>
          </p:nvSpPr>
          <p:spPr>
            <a:xfrm>
              <a:off x="7793628" y="1692850"/>
              <a:ext cx="1614739" cy="773573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44" name="TextBox 117">
              <a:extLst>
                <a:ext uri="{FF2B5EF4-FFF2-40B4-BE49-F238E27FC236}">
                  <a16:creationId xmlns:a16="http://schemas.microsoft.com/office/drawing/2014/main" id="{2132D8B4-E89C-441B-A2EF-D73FD49A0D45}"/>
                </a:ext>
              </a:extLst>
            </p:cNvPr>
            <p:cNvSpPr txBox="1"/>
            <p:nvPr/>
          </p:nvSpPr>
          <p:spPr>
            <a:xfrm>
              <a:off x="8294966" y="1732107"/>
              <a:ext cx="603007" cy="240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能源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46" name="矩形 20">
              <a:extLst>
                <a:ext uri="{FF2B5EF4-FFF2-40B4-BE49-F238E27FC236}">
                  <a16:creationId xmlns:a16="http://schemas.microsoft.com/office/drawing/2014/main" id="{3C977278-6912-488A-B6CB-7E454C50F6A8}"/>
                </a:ext>
              </a:extLst>
            </p:cNvPr>
            <p:cNvSpPr/>
            <p:nvPr/>
          </p:nvSpPr>
          <p:spPr bwMode="gray">
            <a:xfrm>
              <a:off x="7873143" y="2000540"/>
              <a:ext cx="1491326" cy="4382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47" name="圆角矩形 30">
              <a:extLst>
                <a:ext uri="{FF2B5EF4-FFF2-40B4-BE49-F238E27FC236}">
                  <a16:creationId xmlns:a16="http://schemas.microsoft.com/office/drawing/2014/main" id="{50F7A55E-61B7-4481-9D34-5E679B16BB62}"/>
                </a:ext>
              </a:extLst>
            </p:cNvPr>
            <p:cNvSpPr/>
            <p:nvPr/>
          </p:nvSpPr>
          <p:spPr>
            <a:xfrm>
              <a:off x="7896200" y="2075724"/>
              <a:ext cx="686210" cy="28976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能源供给</a:t>
              </a:r>
            </a:p>
          </p:txBody>
        </p:sp>
        <p:sp>
          <p:nvSpPr>
            <p:cNvPr id="256" name="圆角矩形 30">
              <a:extLst>
                <a:ext uri="{FF2B5EF4-FFF2-40B4-BE49-F238E27FC236}">
                  <a16:creationId xmlns:a16="http://schemas.microsoft.com/office/drawing/2014/main" id="{D5A92DF5-C138-46EF-B68D-2DD720EB7DC3}"/>
                </a:ext>
              </a:extLst>
            </p:cNvPr>
            <p:cNvSpPr/>
            <p:nvPr/>
          </p:nvSpPr>
          <p:spPr>
            <a:xfrm>
              <a:off x="8628282" y="2081888"/>
              <a:ext cx="685372" cy="28976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能源监测</a:t>
              </a:r>
            </a:p>
          </p:txBody>
        </p:sp>
      </p:grpSp>
      <p:sp>
        <p:nvSpPr>
          <p:cNvPr id="261" name="矩形 16">
            <a:extLst>
              <a:ext uri="{FF2B5EF4-FFF2-40B4-BE49-F238E27FC236}">
                <a16:creationId xmlns:a16="http://schemas.microsoft.com/office/drawing/2014/main" id="{2FEBC9AF-51CC-4D2F-A5B8-B32D938CD502}"/>
              </a:ext>
            </a:extLst>
          </p:cNvPr>
          <p:cNvSpPr/>
          <p:nvPr/>
        </p:nvSpPr>
        <p:spPr>
          <a:xfrm>
            <a:off x="1502776" y="2276872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市场需求分析</a:t>
            </a:r>
          </a:p>
        </p:txBody>
      </p:sp>
      <p:sp>
        <p:nvSpPr>
          <p:cNvPr id="262" name="矩形 16">
            <a:extLst>
              <a:ext uri="{FF2B5EF4-FFF2-40B4-BE49-F238E27FC236}">
                <a16:creationId xmlns:a16="http://schemas.microsoft.com/office/drawing/2014/main" id="{6CF2E68F-D80D-4A7F-B35F-228D716CF488}"/>
              </a:ext>
            </a:extLst>
          </p:cNvPr>
          <p:cNvSpPr/>
          <p:nvPr/>
        </p:nvSpPr>
        <p:spPr>
          <a:xfrm>
            <a:off x="2535653" y="2276872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技术预研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3" name="矩形 16">
            <a:extLst>
              <a:ext uri="{FF2B5EF4-FFF2-40B4-BE49-F238E27FC236}">
                <a16:creationId xmlns:a16="http://schemas.microsoft.com/office/drawing/2014/main" id="{7C71B454-0B0D-4994-8FD5-A404354E4E7B}"/>
              </a:ext>
            </a:extLst>
          </p:cNvPr>
          <p:cNvSpPr/>
          <p:nvPr/>
        </p:nvSpPr>
        <p:spPr>
          <a:xfrm>
            <a:off x="3568531" y="2276872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无纸化实验室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4" name="矩形 16">
            <a:extLst>
              <a:ext uri="{FF2B5EF4-FFF2-40B4-BE49-F238E27FC236}">
                <a16:creationId xmlns:a16="http://schemas.microsoft.com/office/drawing/2014/main" id="{DA74418F-4CBB-4749-B030-E254C53F8B1F}"/>
              </a:ext>
            </a:extLst>
          </p:cNvPr>
          <p:cNvSpPr/>
          <p:nvPr/>
        </p:nvSpPr>
        <p:spPr>
          <a:xfrm>
            <a:off x="1498946" y="2801333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配方管理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5" name="矩形 16">
            <a:extLst>
              <a:ext uri="{FF2B5EF4-FFF2-40B4-BE49-F238E27FC236}">
                <a16:creationId xmlns:a16="http://schemas.microsoft.com/office/drawing/2014/main" id="{99874B5E-8889-468D-811B-1100D893E478}"/>
              </a:ext>
            </a:extLst>
          </p:cNvPr>
          <p:cNvSpPr/>
          <p:nvPr/>
        </p:nvSpPr>
        <p:spPr>
          <a:xfrm>
            <a:off x="2533738" y="2801333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试制与验证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8" name="矩形 16">
            <a:extLst>
              <a:ext uri="{FF2B5EF4-FFF2-40B4-BE49-F238E27FC236}">
                <a16:creationId xmlns:a16="http://schemas.microsoft.com/office/drawing/2014/main" id="{10AB865F-A06C-458D-A307-3239F288B4C2}"/>
              </a:ext>
            </a:extLst>
          </p:cNvPr>
          <p:cNvSpPr/>
          <p:nvPr/>
        </p:nvSpPr>
        <p:spPr>
          <a:xfrm>
            <a:off x="3568531" y="2801333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新品上市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71" name="TextBox 117">
            <a:extLst>
              <a:ext uri="{FF2B5EF4-FFF2-40B4-BE49-F238E27FC236}">
                <a16:creationId xmlns:a16="http://schemas.microsoft.com/office/drawing/2014/main" id="{9C1E5D62-FC6D-4A32-92EF-40C32E492EDA}"/>
              </a:ext>
            </a:extLst>
          </p:cNvPr>
          <p:cNvSpPr txBox="1"/>
          <p:nvPr/>
        </p:nvSpPr>
        <p:spPr>
          <a:xfrm>
            <a:off x="2558004" y="1868168"/>
            <a:ext cx="910373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1855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kern="0" cap="all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材料业务</a:t>
            </a:r>
            <a:endParaRPr kumimoji="0" lang="en-US" altLang="zh-CN" sz="14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9" name="Rectangle 164">
            <a:extLst>
              <a:ext uri="{FF2B5EF4-FFF2-40B4-BE49-F238E27FC236}">
                <a16:creationId xmlns:a16="http://schemas.microsoft.com/office/drawing/2014/main" id="{7D9EFCFE-3D5B-47C8-9ECB-0A1C00FA3E87}"/>
              </a:ext>
            </a:extLst>
          </p:cNvPr>
          <p:cNvSpPr/>
          <p:nvPr/>
        </p:nvSpPr>
        <p:spPr>
          <a:xfrm>
            <a:off x="1402766" y="3495475"/>
            <a:ext cx="3185882" cy="161201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49" name="矩形 16">
            <a:extLst>
              <a:ext uri="{FF2B5EF4-FFF2-40B4-BE49-F238E27FC236}">
                <a16:creationId xmlns:a16="http://schemas.microsoft.com/office/drawing/2014/main" id="{AF80C606-E201-421C-B997-4681008038E9}"/>
              </a:ext>
            </a:extLst>
          </p:cNvPr>
          <p:cNvSpPr/>
          <p:nvPr/>
        </p:nvSpPr>
        <p:spPr>
          <a:xfrm>
            <a:off x="1480085" y="3953461"/>
            <a:ext cx="972000" cy="306743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设计</a:t>
            </a:r>
            <a:r>
              <a:rPr lang="en-US" altLang="zh-CN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仿真</a:t>
            </a: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试验一体化</a:t>
            </a:r>
          </a:p>
        </p:txBody>
      </p:sp>
      <p:sp>
        <p:nvSpPr>
          <p:cNvPr id="258" name="矩形 16">
            <a:extLst>
              <a:ext uri="{FF2B5EF4-FFF2-40B4-BE49-F238E27FC236}">
                <a16:creationId xmlns:a16="http://schemas.microsoft.com/office/drawing/2014/main" id="{5E321C6D-DEB8-4DF7-A27E-C38579769D4B}"/>
              </a:ext>
            </a:extLst>
          </p:cNvPr>
          <p:cNvSpPr/>
          <p:nvPr/>
        </p:nvSpPr>
        <p:spPr>
          <a:xfrm>
            <a:off x="2509954" y="3953461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全三维设计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59" name="矩形 16">
            <a:extLst>
              <a:ext uri="{FF2B5EF4-FFF2-40B4-BE49-F238E27FC236}">
                <a16:creationId xmlns:a16="http://schemas.microsoft.com/office/drawing/2014/main" id="{E338C27A-ED9A-4094-82F5-87E3A664AD79}"/>
              </a:ext>
            </a:extLst>
          </p:cNvPr>
          <p:cNvSpPr/>
          <p:nvPr/>
        </p:nvSpPr>
        <p:spPr>
          <a:xfrm>
            <a:off x="3539824" y="3953461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全生命周期</a:t>
            </a:r>
            <a:r>
              <a:rPr lang="en-US" altLang="zh-CN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BOM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0" name="矩形 16">
            <a:extLst>
              <a:ext uri="{FF2B5EF4-FFF2-40B4-BE49-F238E27FC236}">
                <a16:creationId xmlns:a16="http://schemas.microsoft.com/office/drawing/2014/main" id="{1CCFAE53-058A-4CCD-9800-1342ACD6EEFA}"/>
              </a:ext>
            </a:extLst>
          </p:cNvPr>
          <p:cNvSpPr/>
          <p:nvPr/>
        </p:nvSpPr>
        <p:spPr>
          <a:xfrm>
            <a:off x="1461711" y="4509120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工艺路线设计</a:t>
            </a:r>
          </a:p>
        </p:txBody>
      </p:sp>
      <p:sp>
        <p:nvSpPr>
          <p:cNvPr id="266" name="矩形 16">
            <a:extLst>
              <a:ext uri="{FF2B5EF4-FFF2-40B4-BE49-F238E27FC236}">
                <a16:creationId xmlns:a16="http://schemas.microsoft.com/office/drawing/2014/main" id="{6F520754-250C-442E-ABE2-DA4FB9265EE4}"/>
              </a:ext>
            </a:extLst>
          </p:cNvPr>
          <p:cNvSpPr/>
          <p:nvPr/>
        </p:nvSpPr>
        <p:spPr>
          <a:xfrm>
            <a:off x="2500767" y="4509120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小批量试生产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7" name="矩形 16">
            <a:extLst>
              <a:ext uri="{FF2B5EF4-FFF2-40B4-BE49-F238E27FC236}">
                <a16:creationId xmlns:a16="http://schemas.microsoft.com/office/drawing/2014/main" id="{25FD8D34-B94B-4B19-BB93-6FD8AF7DDA2E}"/>
              </a:ext>
            </a:extLst>
          </p:cNvPr>
          <p:cNvSpPr/>
          <p:nvPr/>
        </p:nvSpPr>
        <p:spPr>
          <a:xfrm>
            <a:off x="3539824" y="4509120"/>
            <a:ext cx="972000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批量投产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72" name="TextBox 117">
            <a:extLst>
              <a:ext uri="{FF2B5EF4-FFF2-40B4-BE49-F238E27FC236}">
                <a16:creationId xmlns:a16="http://schemas.microsoft.com/office/drawing/2014/main" id="{89458BE0-CF73-46D4-BBF7-90F9E0CEFD35}"/>
              </a:ext>
            </a:extLst>
          </p:cNvPr>
          <p:cNvSpPr txBox="1"/>
          <p:nvPr/>
        </p:nvSpPr>
        <p:spPr>
          <a:xfrm>
            <a:off x="2544711" y="3596360"/>
            <a:ext cx="922191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1855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设备业务</a:t>
            </a:r>
            <a:endParaRPr kumimoji="0" lang="en-US" altLang="zh-CN" sz="14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3C9FFA55-6B14-4FFD-B223-24B397A85572}"/>
              </a:ext>
            </a:extLst>
          </p:cNvPr>
          <p:cNvGrpSpPr/>
          <p:nvPr/>
        </p:nvGrpSpPr>
        <p:grpSpPr>
          <a:xfrm>
            <a:off x="5396826" y="2003058"/>
            <a:ext cx="915198" cy="1188555"/>
            <a:chOff x="7122174" y="2023457"/>
            <a:chExt cx="914590" cy="1328001"/>
          </a:xfrm>
        </p:grpSpPr>
        <p:sp>
          <p:nvSpPr>
            <p:cNvPr id="124" name="Rectangle 59">
              <a:extLst>
                <a:ext uri="{FF2B5EF4-FFF2-40B4-BE49-F238E27FC236}">
                  <a16:creationId xmlns:a16="http://schemas.microsoft.com/office/drawing/2014/main" id="{F8C9BE8F-F11B-478C-A851-E8D2AB835C27}"/>
                </a:ext>
              </a:extLst>
            </p:cNvPr>
            <p:cNvSpPr/>
            <p:nvPr/>
          </p:nvSpPr>
          <p:spPr>
            <a:xfrm>
              <a:off x="7122174" y="2023457"/>
              <a:ext cx="914590" cy="132800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25" name="TextBox 117">
              <a:extLst>
                <a:ext uri="{FF2B5EF4-FFF2-40B4-BE49-F238E27FC236}">
                  <a16:creationId xmlns:a16="http://schemas.microsoft.com/office/drawing/2014/main" id="{DFD4CA81-8631-449A-91C4-ED890E9DA86E}"/>
                </a:ext>
              </a:extLst>
            </p:cNvPr>
            <p:cNvSpPr txBox="1"/>
            <p:nvPr/>
          </p:nvSpPr>
          <p:spPr>
            <a:xfrm>
              <a:off x="7238169" y="2037917"/>
              <a:ext cx="728621" cy="295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研发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6" name="矩形 20">
              <a:extLst>
                <a:ext uri="{FF2B5EF4-FFF2-40B4-BE49-F238E27FC236}">
                  <a16:creationId xmlns:a16="http://schemas.microsoft.com/office/drawing/2014/main" id="{18DDF5D9-5C48-4130-BAEC-33A94C019CA5}"/>
                </a:ext>
              </a:extLst>
            </p:cNvPr>
            <p:cNvSpPr/>
            <p:nvPr/>
          </p:nvSpPr>
          <p:spPr bwMode="gray">
            <a:xfrm>
              <a:off x="7199958" y="2311946"/>
              <a:ext cx="787707" cy="940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27" name="圆角矩形 30">
              <a:extLst>
                <a:ext uri="{FF2B5EF4-FFF2-40B4-BE49-F238E27FC236}">
                  <a16:creationId xmlns:a16="http://schemas.microsoft.com/office/drawing/2014/main" id="{5A67407B-782F-4B63-AA81-C26A8A481AA2}"/>
                </a:ext>
              </a:extLst>
            </p:cNvPr>
            <p:cNvSpPr/>
            <p:nvPr/>
          </p:nvSpPr>
          <p:spPr>
            <a:xfrm>
              <a:off x="7270089" y="28088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数据管理</a:t>
              </a:r>
            </a:p>
          </p:txBody>
        </p:sp>
        <p:sp>
          <p:nvSpPr>
            <p:cNvPr id="128" name="圆角矩形 30">
              <a:extLst>
                <a:ext uri="{FF2B5EF4-FFF2-40B4-BE49-F238E27FC236}">
                  <a16:creationId xmlns:a16="http://schemas.microsoft.com/office/drawing/2014/main" id="{CC9E5856-4F7A-4DFC-A34E-FCC32820D039}"/>
                </a:ext>
              </a:extLst>
            </p:cNvPr>
            <p:cNvSpPr/>
            <p:nvPr/>
          </p:nvSpPr>
          <p:spPr>
            <a:xfrm>
              <a:off x="7270089" y="23749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项目管理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3182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中联重科新VI">
      <a:dk1>
        <a:srgbClr val="000000"/>
      </a:dk1>
      <a:lt1>
        <a:sysClr val="window" lastClr="FFFFFF"/>
      </a:lt1>
      <a:dk2>
        <a:srgbClr val="383841"/>
      </a:dk2>
      <a:lt2>
        <a:srgbClr val="53565A"/>
      </a:lt2>
      <a:accent1>
        <a:srgbClr val="B6ADA5"/>
      </a:accent1>
      <a:accent2>
        <a:srgbClr val="AADB1E"/>
      </a:accent2>
      <a:accent3>
        <a:srgbClr val="FF0000"/>
      </a:accent3>
      <a:accent4>
        <a:srgbClr val="29292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中联重科默认字体1">
      <a:majorFont>
        <a:latin typeface="Titillium Web"/>
        <a:ea typeface="方正兰亭粗黑_GBK"/>
        <a:cs typeface=""/>
      </a:majorFont>
      <a:minorFont>
        <a:latin typeface="Titillium Web"/>
        <a:ea typeface="方正兰亭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156270" tIns="156270" rIns="156270" bIns="156270" numCol="1" spcCol="1270" anchor="ctr" anchorCtr="0">
        <a:noAutofit/>
      </a:bodyPr>
      <a:lstStyle>
        <a:defPPr algn="ctr" defTabSz="1333500">
          <a:lnSpc>
            <a:spcPct val="90000"/>
          </a:lnSpc>
          <a:spcBef>
            <a:spcPct val="0"/>
          </a:spcBef>
          <a:spcAft>
            <a:spcPct val="35000"/>
          </a:spcAft>
          <a:defRPr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37866</TotalTime>
  <Words>265</Words>
  <Application>Microsoft Office PowerPoint</Application>
  <PresentationFormat>宽屏</PresentationFormat>
  <Paragraphs>87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等线</vt:lpstr>
      <vt:lpstr>等线 Light</vt:lpstr>
      <vt:lpstr>方正兰亭粗黑_GBK</vt:lpstr>
      <vt:lpstr>华文细黑</vt:lpstr>
      <vt:lpstr>微软雅黑</vt:lpstr>
      <vt:lpstr>Arial</vt:lpstr>
      <vt:lpstr>Calibri</vt:lpstr>
      <vt:lpstr>Titillium Web</vt:lpstr>
      <vt:lpstr>Wingdings</vt:lpstr>
      <vt:lpstr>Office 主题</vt:lpstr>
      <vt:lpstr>1_自定义设计方案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dapengxiaojiang001</dc:creator>
  <cp:lastModifiedBy>曹 津彬</cp:lastModifiedBy>
  <cp:revision>2214</cp:revision>
  <cp:lastPrinted>2020-03-16T05:57:00Z</cp:lastPrinted>
  <dcterms:created xsi:type="dcterms:W3CDTF">2015-04-07T06:44:00Z</dcterms:created>
  <dcterms:modified xsi:type="dcterms:W3CDTF">2022-05-16T10:22:21Z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1F5F009F051A42CCBF6FBCD5FDC63B8F</vt:lpwstr>
  </property>
</Properties>
</file>